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49"/>
  </p:notesMasterIdLst>
  <p:handoutMasterIdLst>
    <p:handoutMasterId r:id="rId50"/>
  </p:handoutMasterIdLst>
  <p:sldIdLst>
    <p:sldId id="523" r:id="rId2"/>
    <p:sldId id="675" r:id="rId3"/>
    <p:sldId id="682" r:id="rId4"/>
    <p:sldId id="681" r:id="rId5"/>
    <p:sldId id="516" r:id="rId6"/>
    <p:sldId id="673" r:id="rId7"/>
    <p:sldId id="658" r:id="rId8"/>
    <p:sldId id="595" r:id="rId9"/>
    <p:sldId id="625" r:id="rId10"/>
    <p:sldId id="626" r:id="rId11"/>
    <p:sldId id="627" r:id="rId12"/>
    <p:sldId id="669" r:id="rId13"/>
    <p:sldId id="630" r:id="rId14"/>
    <p:sldId id="640" r:id="rId15"/>
    <p:sldId id="632" r:id="rId16"/>
    <p:sldId id="489" r:id="rId17"/>
    <p:sldId id="633" r:id="rId18"/>
    <p:sldId id="668" r:id="rId19"/>
    <p:sldId id="677" r:id="rId20"/>
    <p:sldId id="679" r:id="rId21"/>
    <p:sldId id="649" r:id="rId22"/>
    <p:sldId id="431" r:id="rId23"/>
    <p:sldId id="502" r:id="rId24"/>
    <p:sldId id="650" r:id="rId25"/>
    <p:sldId id="680" r:id="rId26"/>
    <p:sldId id="503" r:id="rId27"/>
    <p:sldId id="432" r:id="rId28"/>
    <p:sldId id="505" r:id="rId29"/>
    <p:sldId id="537" r:id="rId30"/>
    <p:sldId id="506" r:id="rId31"/>
    <p:sldId id="666" r:id="rId32"/>
    <p:sldId id="676" r:id="rId33"/>
    <p:sldId id="596" r:id="rId34"/>
    <p:sldId id="662" r:id="rId35"/>
    <p:sldId id="607" r:id="rId36"/>
    <p:sldId id="606" r:id="rId37"/>
    <p:sldId id="643" r:id="rId38"/>
    <p:sldId id="644" r:id="rId39"/>
    <p:sldId id="655" r:id="rId40"/>
    <p:sldId id="645" r:id="rId41"/>
    <p:sldId id="661" r:id="rId42"/>
    <p:sldId id="656" r:id="rId43"/>
    <p:sldId id="646" r:id="rId44"/>
    <p:sldId id="642" r:id="rId45"/>
    <p:sldId id="611" r:id="rId46"/>
    <p:sldId id="683" r:id="rId47"/>
    <p:sldId id="684" r:id="rId48"/>
  </p:sldIdLst>
  <p:sldSz cx="9144000" cy="6858000" type="screen4x3"/>
  <p:notesSz cx="6985000" cy="928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>
          <p15:clr>
            <a:srgbClr val="A4A3A4"/>
          </p15:clr>
        </p15:guide>
        <p15:guide id="2" orient="horz" pos="3022">
          <p15:clr>
            <a:srgbClr val="A4A3A4"/>
          </p15:clr>
        </p15:guide>
        <p15:guide id="3" orient="horz" pos="799">
          <p15:clr>
            <a:srgbClr val="A4A3A4"/>
          </p15:clr>
        </p15:guide>
        <p15:guide id="4" orient="horz" pos="1253">
          <p15:clr>
            <a:srgbClr val="A4A3A4"/>
          </p15:clr>
        </p15:guide>
        <p15:guide id="5" orient="horz" pos="164">
          <p15:clr>
            <a:srgbClr val="A4A3A4"/>
          </p15:clr>
        </p15:guide>
        <p15:guide id="6" orient="horz" pos="1117">
          <p15:clr>
            <a:srgbClr val="A4A3A4"/>
          </p15:clr>
        </p15:guide>
        <p15:guide id="7" orient="horz" pos="1797">
          <p15:clr>
            <a:srgbClr val="A4A3A4"/>
          </p15:clr>
        </p15:guide>
        <p15:guide id="8" pos="2381">
          <p15:clr>
            <a:srgbClr val="A4A3A4"/>
          </p15:clr>
        </p15:guide>
        <p15:guide id="9" pos="204">
          <p15:clr>
            <a:srgbClr val="A4A3A4"/>
          </p15:clr>
        </p15:guide>
        <p15:guide id="10" pos="748">
          <p15:clr>
            <a:srgbClr val="A4A3A4"/>
          </p15:clr>
        </p15:guide>
        <p15:guide id="11" pos="5511">
          <p15:clr>
            <a:srgbClr val="A4A3A4"/>
          </p15:clr>
        </p15:guide>
        <p15:guide id="12" pos="4921">
          <p15:clr>
            <a:srgbClr val="A4A3A4"/>
          </p15:clr>
        </p15:guide>
        <p15:guide id="13" pos="1565">
          <p15:clr>
            <a:srgbClr val="A4A3A4"/>
          </p15:clr>
        </p15:guide>
        <p15:guide id="14" pos="1429">
          <p15:clr>
            <a:srgbClr val="A4A3A4"/>
          </p15:clr>
        </p15:guide>
        <p15:guide id="15" pos="5148">
          <p15:clr>
            <a:srgbClr val="A4A3A4"/>
          </p15:clr>
        </p15:guide>
        <p15:guide id="16" pos="4332">
          <p15:clr>
            <a:srgbClr val="A4A3A4"/>
          </p15:clr>
        </p15:guide>
        <p15:guide id="17" pos="3923">
          <p15:clr>
            <a:srgbClr val="A4A3A4"/>
          </p15:clr>
        </p15:guide>
        <p15:guide id="18" pos="30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5B325"/>
    <a:srgbClr val="8EB1D4"/>
    <a:srgbClr val="EAEAEA"/>
    <a:srgbClr val="C7C7C7"/>
    <a:srgbClr val="FF33CC"/>
    <a:srgbClr val="91BDBC"/>
    <a:srgbClr val="50758D"/>
    <a:srgbClr val="BCD1E9"/>
    <a:srgbClr val="6E9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87408" autoAdjust="0"/>
  </p:normalViewPr>
  <p:slideViewPr>
    <p:cSldViewPr>
      <p:cViewPr varScale="1">
        <p:scale>
          <a:sx n="112" d="100"/>
          <a:sy n="112" d="100"/>
        </p:scale>
        <p:origin x="960" y="108"/>
      </p:cViewPr>
      <p:guideLst>
        <p:guide orient="horz" pos="2296"/>
        <p:guide orient="horz" pos="3022"/>
        <p:guide orient="horz" pos="799"/>
        <p:guide orient="horz" pos="1253"/>
        <p:guide orient="horz" pos="164"/>
        <p:guide orient="horz" pos="1117"/>
        <p:guide orient="horz" pos="1797"/>
        <p:guide pos="2381"/>
        <p:guide pos="204"/>
        <p:guide pos="748"/>
        <p:guide pos="5511"/>
        <p:guide pos="4921"/>
        <p:guide pos="1565"/>
        <p:guide pos="1429"/>
        <p:guide pos="5148"/>
        <p:guide pos="4332"/>
        <p:guide pos="3923"/>
        <p:guide pos="3016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3130" y="-101"/>
      </p:cViewPr>
      <p:guideLst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59242841710676"/>
          <c:y val="0.15605345174363583"/>
          <c:w val="0.77632428434632672"/>
          <c:h val="0.7345189233319962"/>
        </c:manualLayout>
      </c:layout>
      <c:areaChart>
        <c:grouping val="stacked"/>
        <c:varyColors val="0"/>
        <c:ser>
          <c:idx val="5"/>
          <c:order val="0"/>
          <c:tx>
            <c:v> </c:v>
          </c:tx>
          <c:spPr>
            <a:noFill/>
            <a:ln w="12700">
              <a:solidFill>
                <a:srgbClr val="000000"/>
              </a:solidFill>
              <a:prstDash val="solid"/>
            </a:ln>
          </c:spPr>
          <c:cat>
            <c:numRef>
              <c:f>'Werte 12-08'!$B$17:$B$24</c:f>
              <c:numCache>
                <c:formatCode>General</c:formatCode>
                <c:ptCount val="8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</c:numCache>
            </c:numRef>
          </c:cat>
          <c:val>
            <c:numRef>
              <c:f>'Werte 12-08'!$C$17:$C$24</c:f>
              <c:numCache>
                <c:formatCode>General</c:formatCode>
                <c:ptCount val="8"/>
                <c:pt idx="0">
                  <c:v>54</c:v>
                </c:pt>
                <c:pt idx="1">
                  <c:v>46.800000000000004</c:v>
                </c:pt>
                <c:pt idx="2">
                  <c:v>41.4</c:v>
                </c:pt>
                <c:pt idx="3">
                  <c:v>36.9</c:v>
                </c:pt>
                <c:pt idx="4">
                  <c:v>31.5</c:v>
                </c:pt>
                <c:pt idx="5">
                  <c:v>26.1</c:v>
                </c:pt>
                <c:pt idx="6">
                  <c:v>21.6</c:v>
                </c:pt>
                <c:pt idx="7">
                  <c:v>18</c:v>
                </c:pt>
              </c:numCache>
            </c:numRef>
          </c:val>
        </c:ser>
        <c:ser>
          <c:idx val="4"/>
          <c:order val="1"/>
          <c:tx>
            <c:v>lower mixing rato (min 11.7 to 1)</c:v>
          </c:tx>
          <c:spPr>
            <a:solidFill>
              <a:schemeClr val="bg1">
                <a:lumMod val="85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'Werte 12-08'!$B$17:$B$24</c:f>
              <c:numCache>
                <c:formatCode>General</c:formatCode>
                <c:ptCount val="8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</c:numCache>
            </c:numRef>
          </c:cat>
          <c:val>
            <c:numRef>
              <c:f>'Werte 12-08'!$E$17:$E$24</c:f>
              <c:numCache>
                <c:formatCode>General</c:formatCode>
                <c:ptCount val="8"/>
                <c:pt idx="0">
                  <c:v>12</c:v>
                </c:pt>
                <c:pt idx="1">
                  <c:v>10.399999999999999</c:v>
                </c:pt>
                <c:pt idx="2">
                  <c:v>9.2000000000000028</c:v>
                </c:pt>
                <c:pt idx="3">
                  <c:v>8.2000000000000028</c:v>
                </c:pt>
                <c:pt idx="4">
                  <c:v>7</c:v>
                </c:pt>
                <c:pt idx="5">
                  <c:v>5.8000000000000007</c:v>
                </c:pt>
                <c:pt idx="6">
                  <c:v>4.8000000000000007</c:v>
                </c:pt>
                <c:pt idx="7">
                  <c:v>4</c:v>
                </c:pt>
              </c:numCache>
            </c:numRef>
          </c:val>
        </c:ser>
        <c:ser>
          <c:idx val="2"/>
          <c:order val="2"/>
          <c:tx>
            <c:v>mixing rato 13 to 1</c:v>
          </c:tx>
          <c:spPr>
            <a:solidFill>
              <a:schemeClr val="bg2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'Werte 12-08'!$B$17:$B$24</c:f>
              <c:numCache>
                <c:formatCode>General</c:formatCode>
                <c:ptCount val="8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</c:numCache>
            </c:numRef>
          </c:cat>
          <c:val>
            <c:numRef>
              <c:f>'Werte 12-08'!$H$17:$H$24</c:f>
              <c:numCache>
                <c:formatCode>General</c:formatCode>
                <c:ptCount val="8"/>
                <c:pt idx="0">
                  <c:v>11</c:v>
                </c:pt>
                <c:pt idx="1">
                  <c:v>11</c:v>
                </c:pt>
                <c:pt idx="2">
                  <c:v>9.9000000000000057</c:v>
                </c:pt>
                <c:pt idx="3">
                  <c:v>8.8000000000000043</c:v>
                </c:pt>
                <c:pt idx="4">
                  <c:v>8.8000000000000043</c:v>
                </c:pt>
                <c:pt idx="5">
                  <c:v>7.6999999999999957</c:v>
                </c:pt>
                <c:pt idx="6">
                  <c:v>7.6999999999999993</c:v>
                </c:pt>
                <c:pt idx="7">
                  <c:v>5.5000000000000036</c:v>
                </c:pt>
              </c:numCache>
            </c:numRef>
          </c:val>
        </c:ser>
        <c:ser>
          <c:idx val="0"/>
          <c:order val="3"/>
          <c:tx>
            <c:v>upper mixing rato (max 14.3 to 1)</c:v>
          </c:tx>
          <c:spPr>
            <a:solidFill>
              <a:srgbClr val="C0C0C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'Werte 12-08'!$B$17:$B$24</c:f>
              <c:numCache>
                <c:formatCode>General</c:formatCode>
                <c:ptCount val="8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</c:numCache>
            </c:numRef>
          </c:cat>
          <c:val>
            <c:numRef>
              <c:f>'Werte 12-08'!$K$17:$K$24</c:f>
              <c:numCache>
                <c:formatCode>General</c:formatCode>
                <c:ptCount val="8"/>
                <c:pt idx="0">
                  <c:v>16.500000000000014</c:v>
                </c:pt>
                <c:pt idx="1">
                  <c:v>14.299999999999997</c:v>
                </c:pt>
                <c:pt idx="2">
                  <c:v>13.199999999999996</c:v>
                </c:pt>
                <c:pt idx="3">
                  <c:v>12.099999999999994</c:v>
                </c:pt>
                <c:pt idx="4">
                  <c:v>11</c:v>
                </c:pt>
                <c:pt idx="5">
                  <c:v>9.9000000000000092</c:v>
                </c:pt>
                <c:pt idx="6">
                  <c:v>7.7000000000000028</c:v>
                </c:pt>
                <c:pt idx="7">
                  <c:v>6.5999999999999979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2092232"/>
        <c:axId val="332092624"/>
      </c:areaChart>
      <c:catAx>
        <c:axId val="332092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lang="de-CH" sz="1800" b="1" i="0" u="none" strike="noStrike" kern="1200" baseline="0" dirty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hu-HU" sz="1800" b="1" i="0" u="none" strike="noStrike" kern="1200" baseline="0" noProof="0" dirty="0" smtClean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rPr>
                  <a:t>Hőmérséklet</a:t>
                </a:r>
                <a:r>
                  <a:rPr lang="de-CH" sz="1800" b="1" i="0" u="none" strike="noStrike" kern="1200" baseline="0" dirty="0" smtClean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rPr>
                  <a:t> [°C]</a:t>
                </a:r>
                <a:endParaRPr lang="de-CH" sz="1800" b="1" i="0" u="none" strike="noStrike" kern="1200" baseline="0" dirty="0">
                  <a:solidFill>
                    <a:srgbClr val="000000"/>
                  </a:solidFill>
                  <a:latin typeface="+mn-lt"/>
                  <a:ea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.45208331462078444"/>
              <c:y val="0.958498036309770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 algn="ctr">
              <a:defRPr lang="en-US" sz="1800" b="1" i="0" u="none" strike="noStrike" kern="1200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hu-HU"/>
          </a:p>
        </c:txPr>
        <c:crossAx val="3320926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3209262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en-US" sz="1800" b="1" i="0" u="none" strike="noStrike" baseline="0" noProof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hu-HU" sz="1800" noProof="0" dirty="0" smtClean="0">
                    <a:latin typeface="+mn-lt"/>
                  </a:rPr>
                  <a:t>Nyitott</a:t>
                </a:r>
                <a:r>
                  <a:rPr lang="hu-HU" sz="1800" baseline="0" noProof="0" dirty="0" smtClean="0">
                    <a:latin typeface="+mn-lt"/>
                  </a:rPr>
                  <a:t> idő </a:t>
                </a:r>
                <a:r>
                  <a:rPr lang="en-US" sz="1800" noProof="0" dirty="0" smtClean="0">
                    <a:latin typeface="+mn-lt"/>
                  </a:rPr>
                  <a:t>[Min]</a:t>
                </a:r>
                <a:endParaRPr lang="en-US" sz="1800" noProof="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4.6525567110721845E-2"/>
              <c:y val="0.4147165775249607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hu-HU"/>
          </a:p>
        </c:txPr>
        <c:crossAx val="332092232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48441684650795358"/>
          <c:y val="0.20535583100757684"/>
          <c:w val="0.35855405195509077"/>
          <c:h val="0.14713408855069288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+mn-lt"/>
              <a:ea typeface="Arial"/>
              <a:cs typeface="Arial"/>
            </a:defRPr>
          </a:pPr>
          <a:endParaRPr lang="hu-HU"/>
        </a:p>
      </c:txPr>
    </c:legend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0.52125</cdr:x>
      <cdr:y>0.20403</cdr:y>
    </cdr:from>
    <cdr:to>
      <cdr:x>0.84398</cdr:x>
      <cdr:y>0.35113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4758672" y="1152577"/>
          <a:ext cx="2946319" cy="8309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hu-HU" sz="1800" b="1" dirty="0" smtClean="0"/>
            <a:t>Több B </a:t>
          </a:r>
          <a:r>
            <a:rPr lang="en-US" sz="1800" b="1" noProof="0" dirty="0" smtClean="0"/>
            <a:t> (max 14.3 </a:t>
          </a:r>
          <a:r>
            <a:rPr lang="hu-HU" sz="1800" b="1" dirty="0"/>
            <a:t>:</a:t>
          </a:r>
          <a:r>
            <a:rPr lang="en-US" sz="1800" b="1" noProof="0" dirty="0" smtClean="0"/>
            <a:t>1)</a:t>
          </a:r>
        </a:p>
        <a:p xmlns:a="http://schemas.openxmlformats.org/drawingml/2006/main">
          <a:r>
            <a:rPr lang="en-US" sz="1800" b="1" noProof="0" dirty="0" smtClean="0"/>
            <a:t>Opt</a:t>
          </a:r>
          <a:r>
            <a:rPr lang="hu-HU" sz="1800" b="1" dirty="0" err="1" smtClean="0"/>
            <a:t>imális</a:t>
          </a:r>
          <a:r>
            <a:rPr lang="hu-HU" sz="1800" b="1" dirty="0" smtClean="0"/>
            <a:t> keverési arány</a:t>
          </a:r>
          <a:r>
            <a:rPr lang="en-US" sz="1800" b="1" noProof="0" dirty="0" smtClean="0"/>
            <a:t> 13 </a:t>
          </a:r>
          <a:r>
            <a:rPr lang="hu-HU" sz="1800" b="1" dirty="0"/>
            <a:t>:</a:t>
          </a:r>
          <a:r>
            <a:rPr lang="en-US" sz="1800" b="1" noProof="0" dirty="0" smtClean="0"/>
            <a:t> 1</a:t>
          </a:r>
        </a:p>
        <a:p xmlns:a="http://schemas.openxmlformats.org/drawingml/2006/main">
          <a:r>
            <a:rPr lang="hu-HU" sz="1800" b="1" dirty="0" smtClean="0"/>
            <a:t>Kevesebb B</a:t>
          </a:r>
          <a:r>
            <a:rPr lang="en-US" sz="1800" b="1" noProof="0" dirty="0" smtClean="0"/>
            <a:t> (min 11.7 </a:t>
          </a:r>
          <a:r>
            <a:rPr lang="hu-HU" sz="1800" b="1" dirty="0"/>
            <a:t>:</a:t>
          </a:r>
          <a:r>
            <a:rPr lang="en-US" sz="1800" b="1" noProof="0" dirty="0" smtClean="0"/>
            <a:t> 1)</a:t>
          </a:r>
          <a:endParaRPr lang="en-US" sz="1800" b="1" noProof="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4F1539-A67C-4652-9595-4EE7DD4D6CCE}" type="datetimeFigureOut">
              <a:rPr lang="en-GB"/>
              <a:pPr/>
              <a:t>10/05/2018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BEDBC7-365D-4829-B3FE-118CFF39D73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32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513A47-0895-4B11-B511-96FD4796E1BD}" type="datetimeFigureOut">
              <a:rPr lang="en-GB"/>
              <a:pPr/>
              <a:t>10/05/2018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40F1E8-3697-4262-9F00-F946C110FFA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9581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998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88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88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88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88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Darstellung des komplexen</a:t>
            </a:r>
            <a:r>
              <a:rPr lang="de-CH" baseline="0" dirty="0" smtClean="0"/>
              <a:t> Systems: Viele Komponenten in direktem Kontakt.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94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Überblick</a:t>
            </a:r>
            <a:r>
              <a:rPr lang="de-CH" baseline="0" dirty="0" smtClean="0"/>
              <a:t> der Prüfdauer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35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Überblick</a:t>
            </a:r>
            <a:r>
              <a:rPr lang="de-CH" baseline="0" dirty="0" smtClean="0"/>
              <a:t> der Prüfdauer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35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104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123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DC and Momentive often</a:t>
            </a:r>
            <a:r>
              <a:rPr lang="en-US" baseline="0" noProof="0" dirty="0" smtClean="0"/>
              <a:t> ignore tests of mechanical properties as this is not requested by ASTM. </a:t>
            </a:r>
          </a:p>
          <a:p>
            <a:r>
              <a:rPr lang="en-US" baseline="0" noProof="0" dirty="0" smtClean="0"/>
              <a:t>It happens therefore that DC and MPM approve EPDM which are disapproved by Sika.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70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716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123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123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123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123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80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Einstieg in </a:t>
            </a:r>
            <a:r>
              <a:rPr lang="de-CH" dirty="0" err="1" smtClean="0"/>
              <a:t>Curtain</a:t>
            </a:r>
            <a:r>
              <a:rPr lang="de-CH" baseline="0" dirty="0" smtClean="0"/>
              <a:t> Wall </a:t>
            </a:r>
            <a:r>
              <a:rPr lang="de-CH" dirty="0" smtClean="0"/>
              <a:t>Basistechnologien und</a:t>
            </a:r>
            <a:r>
              <a:rPr lang="de-CH" baseline="0" dirty="0" smtClean="0"/>
              <a:t> –Produkte</a:t>
            </a:r>
          </a:p>
          <a:p>
            <a:pPr defTabSz="929579">
              <a:defRPr/>
            </a:pPr>
            <a:r>
              <a:rPr lang="de-CH" dirty="0" smtClean="0"/>
              <a:t>System Gedanke wegen </a:t>
            </a:r>
            <a:r>
              <a:rPr lang="de-CH" dirty="0" err="1" smtClean="0"/>
              <a:t>Compatibility</a:t>
            </a:r>
            <a:r>
              <a:rPr lang="de-CH" baseline="0" dirty="0" smtClean="0"/>
              <a:t> </a:t>
            </a:r>
          </a:p>
          <a:p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8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91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88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36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88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88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8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smtClean="0"/>
              <a:t>Insert Picture</a:t>
            </a:r>
            <a:endParaRPr lang="en-US" noProof="0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87524" y="3596704"/>
            <a:ext cx="860495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en-US" noProof="0" dirty="0" smtClean="0"/>
              <a:t>Subtitle of the presentation</a:t>
            </a:r>
          </a:p>
        </p:txBody>
      </p:sp>
      <p:pic>
        <p:nvPicPr>
          <p:cNvPr id="39938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70" y="5896700"/>
            <a:ext cx="21691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3032956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en-US" noProof="0" dirty="0" smtClean="0"/>
              <a:t>Title of the presentation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547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ivider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7524" y="3519702"/>
            <a:ext cx="8604956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cap="all" baseline="0"/>
            </a:lvl1pPr>
          </a:lstStyle>
          <a:p>
            <a:pPr lvl="0"/>
            <a:r>
              <a:rPr lang="en-US" noProof="0" dirty="0" smtClean="0"/>
              <a:t>Subtitle of the presentation</a:t>
            </a:r>
          </a:p>
        </p:txBody>
      </p:sp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70" y="5896700"/>
            <a:ext cx="21691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1376772"/>
            <a:ext cx="8604956" cy="205222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en-US" noProof="0" dirty="0" smtClean="0"/>
              <a:t>Title of the presentation</a:t>
            </a:r>
            <a:br>
              <a:rPr lang="en-US" noProof="0" dirty="0" smtClean="0"/>
            </a:br>
            <a:r>
              <a:rPr lang="en-US" noProof="0" dirty="0" smtClean="0"/>
              <a:t>optional second line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064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4" y="1268760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480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 smtClean="0"/>
              <a:t>Insert Content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 dirty="0" err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55D302C-C77D-436A-8D6A-5384CE264AA4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24F4544F-7517-47D0-B72D-419475E9EDD5}" type="slidenum">
              <a:rPr lang="en-GB"/>
              <a:pPr/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512093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pic>
        <p:nvPicPr>
          <p:cNvPr id="8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 smtClean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7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6856413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noProof="0" dirty="0" smtClean="0"/>
              <a:t/>
            </a:r>
            <a:br>
              <a:rPr lang="de-DE" noProof="0" dirty="0" smtClean="0"/>
            </a:br>
            <a:r>
              <a:rPr lang="de-DE" noProof="0" dirty="0" smtClean="0"/>
              <a:t>Insert </a:t>
            </a:r>
            <a:r>
              <a:rPr lang="en-US" noProof="0" dirty="0" smtClean="0"/>
              <a:t>Background</a:t>
            </a:r>
            <a:r>
              <a:rPr lang="de-DE" noProof="0" dirty="0" smtClean="0"/>
              <a:t> Picture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7524" y="3573463"/>
            <a:ext cx="8604956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cap="all" baseline="0"/>
            </a:lvl1pPr>
          </a:lstStyle>
          <a:p>
            <a:pPr lvl="0"/>
            <a:r>
              <a:rPr lang="en-US" noProof="0" dirty="0" smtClean="0"/>
              <a:t>Subtitle of the dividing slide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1376772"/>
            <a:ext cx="8604956" cy="20431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600" cap="all" baseline="0"/>
            </a:lvl1pPr>
          </a:lstStyle>
          <a:p>
            <a:r>
              <a:rPr lang="en-US" noProof="0" smtClean="0"/>
              <a:t>Dividing slide title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9980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4" y="1268760"/>
            <a:ext cx="4212468" cy="48245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latin typeface="Calibri" pitchFamily="34" charset="0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000" kern="100">
                <a:latin typeface="Calibri" pitchFamily="34" charset="0"/>
              </a:defRPr>
            </a:lvl4pPr>
            <a:lvl5pPr marL="1332000" indent="-228600">
              <a:buClr>
                <a:schemeClr val="bg2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 smtClean="0"/>
              <a:t>Insert Content</a:t>
            </a:r>
          </a:p>
          <a:p>
            <a:pPr lvl="1"/>
            <a:r>
              <a:rPr lang="en-US" noProof="0" dirty="0" smtClean="0"/>
              <a:t>Second Layer</a:t>
            </a:r>
          </a:p>
          <a:p>
            <a:pPr lvl="2"/>
            <a:r>
              <a:rPr lang="en-US" noProof="0" dirty="0" smtClean="0"/>
              <a:t>Third Layer</a:t>
            </a:r>
          </a:p>
          <a:p>
            <a:pPr lvl="3"/>
            <a:r>
              <a:rPr lang="en-US" noProof="0" dirty="0" smtClean="0"/>
              <a:t>Fourth Layer</a:t>
            </a:r>
          </a:p>
          <a:p>
            <a:pPr lvl="4"/>
            <a:r>
              <a:rPr lang="en-US" noProof="0" dirty="0" smtClean="0"/>
              <a:t>Fifth Layer</a:t>
            </a:r>
            <a:endParaRPr lang="en-US" noProof="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3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42F4C5-7A48-4894-8532-7EAA4DD76E82}" type="datetime1">
              <a:rPr lang="de-DE" smtClean="0"/>
              <a:t>10.05.2018</a:t>
            </a:fld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689B0293-15B6-4B7A-8A96-312AE7DF1C07}" type="slidenum">
              <a:rPr lang="en-GB"/>
              <a:pPr/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Structural Sealant Glazing Application, V1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679950" y="1268413"/>
            <a:ext cx="4210050" cy="48245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latin typeface="Calibri" pitchFamily="34" charset="0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000" kern="100">
                <a:latin typeface="Calibri" pitchFamily="34" charset="0"/>
              </a:defRPr>
            </a:lvl4pPr>
            <a:lvl5pPr marL="1332000" indent="-228600">
              <a:buClr>
                <a:schemeClr val="bg2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 smtClean="0"/>
              <a:t>Insert Content</a:t>
            </a:r>
          </a:p>
          <a:p>
            <a:pPr lvl="1"/>
            <a:r>
              <a:rPr lang="en-US" noProof="0" dirty="0" smtClean="0"/>
              <a:t>Second Layer</a:t>
            </a:r>
          </a:p>
          <a:p>
            <a:pPr lvl="2"/>
            <a:r>
              <a:rPr lang="en-US" noProof="0" dirty="0" smtClean="0"/>
              <a:t>Third Layer</a:t>
            </a:r>
          </a:p>
          <a:p>
            <a:pPr lvl="3"/>
            <a:r>
              <a:rPr lang="en-US" noProof="0" dirty="0" smtClean="0"/>
              <a:t>Fourth Layer</a:t>
            </a:r>
          </a:p>
          <a:p>
            <a:pPr lvl="4"/>
            <a:r>
              <a:rPr lang="en-US" noProof="0" dirty="0" smtClean="0"/>
              <a:t>Fifth Layer</a:t>
            </a:r>
            <a:endParaRPr lang="en-US" noProof="0" dirty="0"/>
          </a:p>
        </p:txBody>
      </p:sp>
      <p:pic>
        <p:nvPicPr>
          <p:cNvPr id="11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 smtClean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4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sz="quarter" idx="12" hasCustomPrompt="1"/>
          </p:nvPr>
        </p:nvSpPr>
        <p:spPr>
          <a:xfrm>
            <a:off x="6876255" y="1268760"/>
            <a:ext cx="2016919" cy="482453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400" kern="100" baseline="0">
                <a:latin typeface="Calibri" pitchFamily="34" charset="0"/>
              </a:defRPr>
            </a:lvl1pPr>
            <a:lvl2pPr marL="360000" indent="-18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Calibri" pitchFamily="34" charset="0"/>
              </a:defRPr>
            </a:lvl2pPr>
            <a:lvl3pPr marL="540000" indent="-18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Calibri" pitchFamily="34" charset="0"/>
              </a:defRPr>
            </a:lvl3pPr>
            <a:lvl4pPr marL="720000" indent="-18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400" kern="100">
                <a:latin typeface="Calibri" pitchFamily="34" charset="0"/>
              </a:defRPr>
            </a:lvl4pPr>
            <a:lvl5pPr marL="900000" indent="-180000">
              <a:spcBef>
                <a:spcPts val="240"/>
              </a:spcBef>
              <a:buClr>
                <a:schemeClr val="bg2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noProof="0" dirty="0" smtClean="0"/>
              <a:t>Insert Content</a:t>
            </a:r>
          </a:p>
          <a:p>
            <a:pPr lvl="1"/>
            <a:r>
              <a:rPr lang="en-US" noProof="0" dirty="0" smtClean="0"/>
              <a:t>Second Layer</a:t>
            </a:r>
          </a:p>
          <a:p>
            <a:pPr lvl="2"/>
            <a:r>
              <a:rPr lang="en-US" noProof="0" dirty="0" smtClean="0"/>
              <a:t>Third Layer</a:t>
            </a:r>
          </a:p>
          <a:p>
            <a:pPr lvl="3"/>
            <a:r>
              <a:rPr lang="en-US" noProof="0" dirty="0" smtClean="0"/>
              <a:t>Fourth Layer</a:t>
            </a:r>
          </a:p>
          <a:p>
            <a:pPr lvl="4"/>
            <a:r>
              <a:rPr lang="en-US" noProof="0" dirty="0" smtClean="0"/>
              <a:t>Fifth Layer</a:t>
            </a:r>
            <a:endParaRPr lang="en-US" noProof="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3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367AD2-A177-4BF8-BA09-9DF155F964CD}" type="datetime1">
              <a:rPr lang="de-DE" smtClean="0"/>
              <a:t>10.05.2018</a:t>
            </a:fld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48D3246F-62CF-4F03-83E6-A9066EECC0F0}" type="slidenum">
              <a:rPr lang="en-GB"/>
              <a:pPr/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Structural Sealant Glazing Application, V1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3" y="1268760"/>
            <a:ext cx="6408551" cy="48245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latin typeface="Calibri" pitchFamily="34" charset="0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000" kern="100">
                <a:latin typeface="Calibri" pitchFamily="34" charset="0"/>
              </a:defRPr>
            </a:lvl4pPr>
            <a:lvl5pPr marL="1332000" indent="-228600">
              <a:buClr>
                <a:schemeClr val="bg2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 smtClean="0"/>
              <a:t>Insert Content</a:t>
            </a:r>
          </a:p>
          <a:p>
            <a:pPr lvl="1"/>
            <a:r>
              <a:rPr lang="en-US" noProof="0" dirty="0" smtClean="0"/>
              <a:t>Second Layer</a:t>
            </a:r>
          </a:p>
          <a:p>
            <a:pPr lvl="2"/>
            <a:r>
              <a:rPr lang="en-US" noProof="0" dirty="0" smtClean="0"/>
              <a:t>Third Layer</a:t>
            </a:r>
          </a:p>
          <a:p>
            <a:pPr lvl="3"/>
            <a:r>
              <a:rPr lang="en-US" noProof="0" dirty="0" smtClean="0"/>
              <a:t>Fourth Layer</a:t>
            </a:r>
          </a:p>
          <a:p>
            <a:pPr lvl="4"/>
            <a:r>
              <a:rPr lang="en-US" noProof="0" dirty="0" smtClean="0"/>
              <a:t>Fifth Layer</a:t>
            </a:r>
            <a:endParaRPr lang="en-US" noProof="0" dirty="0"/>
          </a:p>
        </p:txBody>
      </p:sp>
      <p:pic>
        <p:nvPicPr>
          <p:cNvPr id="11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 smtClean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0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4" y="1268760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480"/>
              </a:spcBef>
              <a:buClr>
                <a:schemeClr val="bg2"/>
              </a:buClr>
              <a:buFont typeface="Wingdings" pitchFamily="2" charset="2"/>
              <a:buChar char="§"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 smtClean="0"/>
              <a:t>Insert Content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 dirty="0" err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1CA4A9-1B8D-4352-B6C4-CEC1EC71A50F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24F4544F-7517-47D0-B72D-419475E9EDD5}" type="slidenum">
              <a:rPr lang="en-GB"/>
              <a:pPr/>
              <a:t>‹#›</a:t>
            </a:fld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Structural Sealant Glazing Application, V1</a:t>
            </a:r>
            <a:endParaRPr lang="de-DE" dirty="0"/>
          </a:p>
        </p:txBody>
      </p:sp>
      <p:pic>
        <p:nvPicPr>
          <p:cNvPr id="8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 smtClean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71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85" y="5895976"/>
            <a:ext cx="216876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87524" y="3042517"/>
            <a:ext cx="8604956" cy="50413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3323" cap="all" smtClean="0"/>
            </a:lvl1pPr>
          </a:lstStyle>
          <a:p>
            <a:pPr lvl="0"/>
            <a:r>
              <a:rPr lang="hu-HU" noProof="0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272714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14" r:id="rId3"/>
    <p:sldLayoutId id="2147483909" r:id="rId4"/>
    <p:sldLayoutId id="2147483917" r:id="rId5"/>
    <p:sldLayoutId id="2147483920" r:id="rId6"/>
    <p:sldLayoutId id="2147483924" r:id="rId7"/>
    <p:sldLayoutId id="2147483925" r:id="rId8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es.sika.com/en/solutions_products/services/technical_service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microsoft.com/office/2007/relationships/hdphoto" Target="../media/hdphoto3.wdp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microsoft.com/office/2007/relationships/hdphoto" Target="../media/hdphoto9.wdp"/><Relationship Id="rId4" Type="http://schemas.openxmlformats.org/officeDocument/2006/relationships/image" Target="../media/image51.png"/><Relationship Id="rId9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microsoft.com/office/2007/relationships/hdphoto" Target="../media/hdphoto1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ikafacadesystem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48785" r="26418" b="12693"/>
          <a:stretch/>
        </p:blipFill>
        <p:spPr bwMode="auto">
          <a:xfrm>
            <a:off x="250825" y="260350"/>
            <a:ext cx="8497888" cy="264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folyamatok</a:t>
            </a:r>
            <a:r>
              <a:rPr lang="hu-HU" dirty="0"/>
              <a:t>, tesztek, </a:t>
            </a:r>
            <a:r>
              <a:rPr lang="hu-HU" dirty="0" smtClean="0"/>
              <a:t>hibalehetőségek</a:t>
            </a:r>
            <a:br>
              <a:rPr lang="hu-HU" dirty="0" smtClean="0"/>
            </a:br>
            <a:r>
              <a:rPr lang="hu-HU" dirty="0" err="1" smtClean="0"/>
              <a:t>Ragasztástechnikai</a:t>
            </a:r>
            <a:r>
              <a:rPr lang="hu-HU" dirty="0" smtClean="0"/>
              <a:t> szemszögből</a:t>
            </a:r>
            <a:r>
              <a:rPr lang="en-US" dirty="0"/>
              <a:t/>
            </a:r>
            <a:br>
              <a:rPr lang="en-US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287338" y="4941168"/>
            <a:ext cx="8605837" cy="792088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1970088" algn="l"/>
              </a:tabLst>
              <a:defRPr/>
            </a:pPr>
            <a:r>
              <a:rPr lang="hu-HU" dirty="0" smtClean="0">
                <a:ea typeface="ＭＳ Ｐゴシック" charset="0"/>
              </a:rPr>
              <a:t>Farkas </a:t>
            </a:r>
            <a:r>
              <a:rPr lang="hu-HU" dirty="0" err="1" smtClean="0">
                <a:ea typeface="ＭＳ Ｐゴシック" charset="0"/>
              </a:rPr>
              <a:t>gÁBOR</a:t>
            </a:r>
            <a:endParaRPr lang="en-GB" dirty="0">
              <a:ea typeface="ＭＳ Ｐゴシック" charset="0"/>
            </a:endParaRPr>
          </a:p>
          <a:p>
            <a:pPr fontAlgn="auto">
              <a:spcAft>
                <a:spcPts val="0"/>
              </a:spcAft>
              <a:tabLst>
                <a:tab pos="1970088" algn="l"/>
              </a:tabLst>
              <a:defRPr/>
            </a:pPr>
            <a:r>
              <a:rPr lang="hu-HU" dirty="0" err="1" smtClean="0">
                <a:ea typeface="ＭＳ Ｐゴシック" charset="0"/>
              </a:rPr>
              <a:t>Sika</a:t>
            </a:r>
            <a:r>
              <a:rPr lang="hu-HU" dirty="0" smtClean="0">
                <a:ea typeface="ＭＳ Ｐゴシック" charset="0"/>
              </a:rPr>
              <a:t> Hungária KFT     2018.05.</a:t>
            </a:r>
            <a:r>
              <a:rPr lang="en-GB" dirty="0">
                <a:ea typeface="ＭＳ Ｐゴシック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b="-605"/>
          <a:stretch/>
        </p:blipFill>
        <p:spPr bwMode="auto">
          <a:xfrm>
            <a:off x="179511" y="116632"/>
            <a:ext cx="8569201" cy="295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0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hu-HU" dirty="0" err="1" smtClean="0"/>
              <a:t>AnYagok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: Eloxált alumínium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C8831462-15C8-4FE0-8CF8-A727469D4FDB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10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2" name="Rechteck 1"/>
          <p:cNvSpPr/>
          <p:nvPr/>
        </p:nvSpPr>
        <p:spPr>
          <a:xfrm>
            <a:off x="323850" y="1268413"/>
            <a:ext cx="4968876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hu-HU" altLang="en-US" sz="2000" dirty="0" smtClean="0"/>
              <a:t>Széles körben régóta használt</a:t>
            </a:r>
            <a:endParaRPr lang="en-US" altLang="en-US" sz="2000" dirty="0" smtClean="0"/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altLang="en-US" dirty="0" smtClean="0"/>
              <a:t>EOTA ETAG No 002, “Part 1:  </a:t>
            </a:r>
            <a:r>
              <a:rPr lang="hu-HU" altLang="en-US" dirty="0" smtClean="0"/>
              <a:t>Engedélyezett alátámasztott és alátámasztás nélküli rendszerekhez</a:t>
            </a:r>
            <a:endParaRPr lang="en-US" altLang="en-US" dirty="0" smtClean="0"/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hu-HU" altLang="en-US" dirty="0" smtClean="0">
                <a:sym typeface="Wingdings" panose="05000000000000000000" pitchFamily="2" charset="2"/>
              </a:rPr>
              <a:t>Több információ: </a:t>
            </a:r>
            <a:r>
              <a:rPr lang="en-US" altLang="en-US" dirty="0" smtClean="0">
                <a:sym typeface="Wingdings" panose="05000000000000000000" pitchFamily="2" charset="2"/>
              </a:rPr>
              <a:t> </a:t>
            </a:r>
            <a:r>
              <a:rPr lang="en-US" altLang="en-US" u="sng" dirty="0" smtClean="0"/>
              <a:t>www.qualanod.net</a:t>
            </a:r>
            <a:r>
              <a:rPr lang="en-US" altLang="en-US" dirty="0" smtClean="0"/>
              <a:t> </a:t>
            </a:r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altLang="en-US" dirty="0" err="1" smtClean="0"/>
              <a:t>Proj</a:t>
            </a:r>
            <a:r>
              <a:rPr lang="hu-HU" altLang="en-US" dirty="0" err="1" smtClean="0"/>
              <a:t>ektvizsgálat</a:t>
            </a:r>
            <a:r>
              <a:rPr lang="hu-HU" altLang="en-US" dirty="0" smtClean="0"/>
              <a:t> szükséges ismeretlen helyről származó eloxált profilról</a:t>
            </a:r>
            <a:endParaRPr lang="en-US" altLang="en-US" dirty="0" smtClean="0"/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hu-HU" altLang="en-US" dirty="0" smtClean="0"/>
              <a:t>A teszt érvényessége</a:t>
            </a:r>
            <a:r>
              <a:rPr lang="en-US" altLang="en-US" dirty="0" smtClean="0"/>
              <a:t> 1 </a:t>
            </a:r>
            <a:r>
              <a:rPr lang="hu-HU" altLang="en-US" dirty="0" smtClean="0"/>
              <a:t>év</a:t>
            </a:r>
            <a:r>
              <a:rPr lang="en-US" altLang="en-US" dirty="0" smtClean="0"/>
              <a:t>, </a:t>
            </a:r>
            <a:r>
              <a:rPr lang="hu-HU" altLang="en-US" dirty="0" smtClean="0"/>
              <a:t>de a szállító megadja a szavatossági időt</a:t>
            </a:r>
            <a:endParaRPr lang="en-US" altLang="en-US" dirty="0" smtClean="0"/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altLang="en-US" dirty="0" err="1" smtClean="0"/>
              <a:t>Profil</a:t>
            </a:r>
            <a:r>
              <a:rPr lang="hu-HU" altLang="en-US" dirty="0" err="1" smtClean="0"/>
              <a:t>okat</a:t>
            </a:r>
            <a:r>
              <a:rPr lang="hu-HU" altLang="en-US" dirty="0" smtClean="0"/>
              <a:t> tárolás közben védeni kell</a:t>
            </a:r>
            <a:r>
              <a:rPr lang="en-US" altLang="en-US" dirty="0" smtClean="0"/>
              <a:t>.</a:t>
            </a:r>
            <a:br>
              <a:rPr lang="en-US" altLang="en-US" dirty="0" smtClean="0"/>
            </a:br>
            <a:r>
              <a:rPr lang="hu-HU" altLang="en-US" dirty="0" smtClean="0"/>
              <a:t>A felületi minőség változhat környezeti hatások által</a:t>
            </a:r>
            <a:endParaRPr lang="en-US" altLang="en-US" dirty="0" smtClean="0"/>
          </a:p>
          <a:p>
            <a:pPr marL="0" lvl="1">
              <a:spcAft>
                <a:spcPts val="600"/>
              </a:spcAft>
              <a:buClr>
                <a:schemeClr val="bg2"/>
              </a:buClr>
            </a:pPr>
            <a:endParaRPr lang="en-US" altLang="en-US" dirty="0" smtClean="0"/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endParaRPr lang="en-US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80" y="1268413"/>
            <a:ext cx="3142851" cy="419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7104744" y="5472381"/>
            <a:ext cx="16437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www.ikts.fraunhofer.de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322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hu-HU" dirty="0" smtClean="0"/>
              <a:t>Anyagok: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bevonatos A</a:t>
            </a:r>
            <a:r>
              <a:rPr lang="en-US" altLang="en-US" dirty="0" err="1" smtClean="0">
                <a:solidFill>
                  <a:schemeClr val="bg1">
                    <a:lumMod val="65000"/>
                  </a:schemeClr>
                </a:solidFill>
              </a:rPr>
              <a:t>lum</a:t>
            </a:r>
            <a:r>
              <a:rPr lang="hu-HU" altLang="en-US" dirty="0" smtClean="0">
                <a:solidFill>
                  <a:schemeClr val="bg1">
                    <a:lumMod val="65000"/>
                  </a:schemeClr>
                </a:solidFill>
              </a:rPr>
              <a:t>í</a:t>
            </a:r>
            <a:r>
              <a:rPr lang="en-US" altLang="en-US" dirty="0" smtClean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hu-HU" altLang="en-US" dirty="0" smtClean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altLang="en-US" dirty="0" smtClean="0">
                <a:solidFill>
                  <a:schemeClr val="bg1">
                    <a:lumMod val="65000"/>
                  </a:schemeClr>
                </a:solidFill>
              </a:rPr>
              <a:t>um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B8F75B4D-FF82-4923-B8A4-F7F9E90CA171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11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2" name="Rechteck 1"/>
          <p:cNvSpPr/>
          <p:nvPr/>
        </p:nvSpPr>
        <p:spPr>
          <a:xfrm>
            <a:off x="346499" y="1268412"/>
            <a:ext cx="588126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  <a:buClr>
                <a:schemeClr val="bg2"/>
              </a:buClr>
            </a:pPr>
            <a:r>
              <a:rPr lang="en-US" altLang="en-US" dirty="0" smtClean="0"/>
              <a:t> </a:t>
            </a:r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altLang="en-US" dirty="0" smtClean="0"/>
              <a:t>EOTA ETAG No 002, “Part 2: </a:t>
            </a:r>
            <a:r>
              <a:rPr lang="hu-HU" altLang="en-US" dirty="0" smtClean="0"/>
              <a:t>Bevonatos alumínium rendszerek</a:t>
            </a:r>
            <a:r>
              <a:rPr lang="en-US" altLang="en-US" dirty="0" smtClean="0"/>
              <a:t>” </a:t>
            </a:r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hu-HU" altLang="en-US" dirty="0" smtClean="0"/>
              <a:t>A porlakk minőség mellett a beégetés paraméterei befolyásolják a minőséget</a:t>
            </a:r>
            <a:r>
              <a:rPr lang="en-US" altLang="en-US" dirty="0" smtClean="0"/>
              <a:t>      </a:t>
            </a:r>
            <a:r>
              <a:rPr lang="en-US" altLang="en-US" dirty="0" smtClean="0">
                <a:sym typeface="Wingdings" panose="05000000000000000000" pitchFamily="2" charset="2"/>
              </a:rPr>
              <a:t> </a:t>
            </a:r>
            <a:r>
              <a:rPr lang="en-US" altLang="en-US" u="sng" dirty="0" smtClean="0"/>
              <a:t>www.qualicoat.net</a:t>
            </a:r>
            <a:r>
              <a:rPr lang="en-US" altLang="en-US" dirty="0" smtClean="0"/>
              <a:t> </a:t>
            </a:r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altLang="en-US" dirty="0" smtClean="0"/>
              <a:t>P</a:t>
            </a:r>
            <a:r>
              <a:rPr lang="hu-HU" altLang="en-US" dirty="0" err="1" smtClean="0"/>
              <a:t>rojektre</a:t>
            </a:r>
            <a:r>
              <a:rPr lang="hu-HU" altLang="en-US" dirty="0" smtClean="0"/>
              <a:t> teszt szükséges</a:t>
            </a:r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hu-HU" altLang="en-US" dirty="0"/>
              <a:t>A teszt érvényessége</a:t>
            </a:r>
            <a:r>
              <a:rPr lang="en-US" altLang="en-US" dirty="0"/>
              <a:t> 1 </a:t>
            </a:r>
            <a:r>
              <a:rPr lang="hu-HU" altLang="en-US" dirty="0"/>
              <a:t>év</a:t>
            </a:r>
            <a:r>
              <a:rPr lang="en-US" altLang="en-US" dirty="0"/>
              <a:t>, </a:t>
            </a:r>
            <a:r>
              <a:rPr lang="hu-HU" altLang="en-US" dirty="0"/>
              <a:t>de a </a:t>
            </a:r>
            <a:r>
              <a:rPr lang="hu-HU" altLang="en-US" dirty="0" smtClean="0"/>
              <a:t>rendszerszállító </a:t>
            </a:r>
            <a:r>
              <a:rPr lang="hu-HU" altLang="en-US" dirty="0"/>
              <a:t>megadja a szavatossági </a:t>
            </a:r>
            <a:r>
              <a:rPr lang="hu-HU" altLang="en-US" dirty="0" smtClean="0"/>
              <a:t>időt</a:t>
            </a:r>
            <a:endParaRPr lang="en-US" altLang="en-US" dirty="0" smtClean="0"/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altLang="en-US" dirty="0" smtClean="0"/>
              <a:t>P</a:t>
            </a:r>
            <a:r>
              <a:rPr lang="hu-HU" altLang="en-US" dirty="0" err="1" smtClean="0"/>
              <a:t>rofilokat</a:t>
            </a:r>
            <a:r>
              <a:rPr lang="hu-HU" altLang="en-US" dirty="0" smtClean="0"/>
              <a:t> szállítás/tárolás közben védeni kell a környezeti hatásoktól.</a:t>
            </a:r>
          </a:p>
          <a:p>
            <a:pPr marL="268288" lvl="1" indent="-268288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hu-HU" altLang="en-US" dirty="0" err="1" smtClean="0"/>
              <a:t>Felületelőkészítés</a:t>
            </a:r>
            <a:r>
              <a:rPr lang="hu-HU" altLang="en-US" dirty="0" smtClean="0"/>
              <a:t> fontos porlakk </a:t>
            </a:r>
            <a:r>
              <a:rPr lang="hu-HU" altLang="en-US" dirty="0" smtClean="0"/>
              <a:t>felvitele előtt</a:t>
            </a:r>
            <a:endParaRPr lang="en-US" altLang="en-US" dirty="0"/>
          </a:p>
        </p:txBody>
      </p:sp>
      <p:pic>
        <p:nvPicPr>
          <p:cNvPr id="13" name="Picture 5" descr="aluprof"/>
          <p:cNvPicPr>
            <a:picLocks noChangeAspect="1" noChangeArrowheads="1"/>
          </p:cNvPicPr>
          <p:nvPr/>
        </p:nvPicPr>
        <p:blipFill>
          <a:blip r:embed="rId3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84784"/>
            <a:ext cx="2153046" cy="165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15873" y="4892329"/>
            <a:ext cx="8432839" cy="1200967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 lIns="93657" tIns="46036" rIns="93657" bIns="46036">
            <a:spAutoFit/>
          </a:bodyPr>
          <a:lstStyle>
            <a:lvl1pPr defTabSz="76200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1" dirty="0" smtClean="0">
                <a:latin typeface="+mn-lt"/>
              </a:rPr>
              <a:t>P</a:t>
            </a:r>
            <a:r>
              <a:rPr lang="hu-HU" altLang="en-US" sz="1800" b="1" dirty="0" err="1" smtClean="0">
                <a:latin typeface="+mn-lt"/>
              </a:rPr>
              <a:t>oliészter</a:t>
            </a:r>
            <a:r>
              <a:rPr lang="hu-HU" altLang="en-US" sz="1800" b="1" dirty="0" smtClean="0">
                <a:latin typeface="+mn-lt"/>
              </a:rPr>
              <a:t> porlakk bevonat</a:t>
            </a:r>
            <a:r>
              <a:rPr lang="en-US" altLang="en-US" sz="1800" b="1" dirty="0" smtClean="0">
                <a:latin typeface="+mn-lt"/>
              </a:rPr>
              <a:t>: </a:t>
            </a:r>
            <a:r>
              <a:rPr lang="hu-HU" altLang="en-US" sz="1800" dirty="0">
                <a:latin typeface="+mn-lt"/>
              </a:rPr>
              <a:t>A beégetés paraméterei befolyásolják a minőséget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smtClean="0">
                <a:latin typeface="+mn-lt"/>
              </a:rPr>
              <a:t/>
            </a:r>
            <a:br>
              <a:rPr lang="en-US" altLang="en-US" sz="1800" dirty="0" smtClean="0">
                <a:latin typeface="+mn-lt"/>
              </a:rPr>
            </a:br>
            <a:r>
              <a:rPr lang="hu-HU" altLang="en-US" sz="1800" dirty="0" smtClean="0">
                <a:latin typeface="+mn-lt"/>
              </a:rPr>
              <a:t>Minden változás minőségbiztosításban kell rögzíteni</a:t>
            </a:r>
          </a:p>
          <a:p>
            <a:r>
              <a:rPr lang="hu-HU" altLang="en-US" sz="1800" b="1" dirty="0" smtClean="0">
                <a:latin typeface="+mn-lt"/>
              </a:rPr>
              <a:t>Nedves </a:t>
            </a:r>
            <a:r>
              <a:rPr lang="en-US" altLang="en-US" sz="1800" b="1" dirty="0" smtClean="0">
                <a:latin typeface="+mn-lt"/>
              </a:rPr>
              <a:t>PVDF </a:t>
            </a:r>
            <a:r>
              <a:rPr lang="hu-HU" altLang="en-US" sz="1800" b="1" dirty="0">
                <a:latin typeface="+mn-lt"/>
              </a:rPr>
              <a:t>bevonat</a:t>
            </a:r>
            <a:r>
              <a:rPr lang="hu-HU" altLang="en-US" sz="1800" dirty="0">
                <a:latin typeface="+mn-lt"/>
              </a:rPr>
              <a:t>:</a:t>
            </a:r>
            <a:r>
              <a:rPr lang="hu-HU" sz="1800" dirty="0">
                <a:latin typeface="+mn-lt"/>
              </a:rPr>
              <a:t>A </a:t>
            </a:r>
            <a:r>
              <a:rPr lang="hu-HU" sz="1800" dirty="0" smtClean="0">
                <a:latin typeface="+mn-lt"/>
              </a:rPr>
              <a:t>felhordó szakcég </a:t>
            </a:r>
            <a:r>
              <a:rPr lang="hu-HU" sz="1800" dirty="0">
                <a:latin typeface="+mn-lt"/>
              </a:rPr>
              <a:t>módosíthatja a készítményt. A </a:t>
            </a:r>
            <a:r>
              <a:rPr lang="hu-HU" sz="1800" dirty="0" err="1">
                <a:latin typeface="+mn-lt"/>
              </a:rPr>
              <a:t>Sika</a:t>
            </a:r>
            <a:r>
              <a:rPr lang="hu-HU" sz="1800" dirty="0">
                <a:latin typeface="+mn-lt"/>
              </a:rPr>
              <a:t> által vizsgált mintáknak reprezentatívnak kell lenniük az egész projekt számára!</a:t>
            </a:r>
            <a:endParaRPr lang="en-GB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4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hu-HU" dirty="0" smtClean="0">
                <a:latin typeface="+mn-lt"/>
              </a:rPr>
              <a:t>Anyagok: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Rozsdamentes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acél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CF8186C0-2195-49EB-B9E8-F76411116765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Structural Sealant Glazing Application, V1</a:t>
            </a:r>
            <a:endParaRPr lang="de-DE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latin typeface="+mn-lt"/>
              </a:rPr>
              <a:pPr/>
              <a:t>12</a:t>
            </a:fld>
            <a:r>
              <a:rPr lang="en-GB" smtClean="0">
                <a:latin typeface="+mn-lt"/>
              </a:rPr>
              <a:t>  </a:t>
            </a:r>
            <a:endParaRPr lang="en-GB" dirty="0">
              <a:latin typeface="+mn-lt"/>
            </a:endParaRPr>
          </a:p>
        </p:txBody>
      </p:sp>
      <p:pic>
        <p:nvPicPr>
          <p:cNvPr id="53" name="Picture 2" descr="klebst_of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53" y="3681208"/>
            <a:ext cx="2224648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feld 53"/>
          <p:cNvSpPr txBox="1"/>
          <p:nvPr/>
        </p:nvSpPr>
        <p:spPr>
          <a:xfrm>
            <a:off x="3785953" y="5359064"/>
            <a:ext cx="4962760" cy="626701"/>
          </a:xfrm>
          <a:prstGeom prst="rect">
            <a:avLst/>
          </a:prstGeom>
          <a:solidFill>
            <a:schemeClr val="bg2"/>
          </a:solidFill>
        </p:spPr>
        <p:txBody>
          <a:bodyPr wrap="square" lIns="72000" tIns="36000" rIns="0" bIns="36000" rtlCol="0">
            <a:spAutoFit/>
          </a:bodyPr>
          <a:lstStyle/>
          <a:p>
            <a:r>
              <a:rPr lang="hu-HU" dirty="0" smtClean="0">
                <a:latin typeface="+mn-lt"/>
              </a:rPr>
              <a:t>Túl durva felületet a ragasztó nem tudja </a:t>
            </a:r>
            <a:r>
              <a:rPr lang="hu-HU" dirty="0" err="1" smtClean="0">
                <a:latin typeface="+mn-lt"/>
              </a:rPr>
              <a:t>nedvesiteni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 </a:t>
            </a:r>
            <a:r>
              <a:rPr lang="hu-HU" dirty="0" smtClean="0">
                <a:latin typeface="+mn-lt"/>
                <a:sym typeface="Wingdings" panose="05000000000000000000" pitchFamily="2" charset="2"/>
              </a:rPr>
              <a:t>gyenge tapadás</a:t>
            </a:r>
            <a:endParaRPr lang="en-US" dirty="0" smtClean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23850" y="5672415"/>
            <a:ext cx="17414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www.metallvertrieb.com</a:t>
            </a:r>
            <a:endParaRPr lang="en-US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43288"/>
            <a:ext cx="1493837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72" y="1238926"/>
            <a:ext cx="14478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14779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60720"/>
            <a:ext cx="146367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785953" y="126841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hu-HU" dirty="0" smtClean="0"/>
              <a:t>Alapvetően nagyon jó anyag az élettartama és korrózióállósága miatt</a:t>
            </a:r>
            <a:endParaRPr lang="en-US" dirty="0" smtClean="0"/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hu-HU" dirty="0" smtClean="0"/>
              <a:t>Az ötvözet minőségét egyeztetni kell</a:t>
            </a:r>
            <a:endParaRPr lang="en-US" dirty="0" smtClean="0"/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hu-HU" dirty="0" smtClean="0"/>
              <a:t>A felületi minőségnek ragasztáshoz meg kell felelnie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hu-HU" dirty="0" smtClean="0">
                <a:latin typeface="+mn-lt"/>
              </a:rPr>
              <a:t>Anyagok: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Üveg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9F3572B-5F56-4659-90A2-459569ED9BCE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Structural Sealant Glazing Application, V1</a:t>
            </a:r>
            <a:endParaRPr lang="de-DE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latin typeface="+mn-lt"/>
              </a:rPr>
              <a:pPr/>
              <a:t>13</a:t>
            </a:fld>
            <a:r>
              <a:rPr lang="en-GB" smtClean="0">
                <a:latin typeface="+mn-lt"/>
              </a:rPr>
              <a:t>  </a:t>
            </a:r>
            <a:endParaRPr lang="en-GB" dirty="0">
              <a:latin typeface="+mn-lt"/>
            </a:endParaRPr>
          </a:p>
        </p:txBody>
      </p:sp>
      <p:pic>
        <p:nvPicPr>
          <p:cNvPr id="51" name="Picture 6" descr="k-glas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9"/>
          <a:stretch/>
        </p:blipFill>
        <p:spPr bwMode="auto">
          <a:xfrm>
            <a:off x="326893" y="2996952"/>
            <a:ext cx="1944689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stopsol"/>
          <p:cNvPicPr>
            <a:picLocks noChangeAspect="1" noChangeArrowheads="1"/>
          </p:cNvPicPr>
          <p:nvPr/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"/>
          <a:stretch/>
        </p:blipFill>
        <p:spPr bwMode="auto">
          <a:xfrm>
            <a:off x="323850" y="1268413"/>
            <a:ext cx="1947732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39217"/>
              </p:ext>
            </p:extLst>
          </p:nvPr>
        </p:nvGraphicFramePr>
        <p:xfrm>
          <a:off x="2484438" y="1275591"/>
          <a:ext cx="6264275" cy="479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253"/>
                <a:gridCol w="2003183"/>
                <a:gridCol w="14568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T</a:t>
                      </a:r>
                      <a:r>
                        <a:rPr lang="hu-HU" noProof="0" dirty="0" err="1" smtClean="0"/>
                        <a:t>ipus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SG </a:t>
                      </a:r>
                      <a:r>
                        <a:rPr lang="hu-HU" noProof="0" dirty="0" smtClean="0"/>
                        <a:t>ragasztás</a:t>
                      </a:r>
                      <a:r>
                        <a:rPr lang="hu-HU" baseline="0" noProof="0" dirty="0" smtClean="0"/>
                        <a:t> megengedett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err="1" smtClean="0"/>
                        <a:t>Tes</a:t>
                      </a:r>
                      <a:r>
                        <a:rPr lang="hu-HU" noProof="0" dirty="0" err="1" smtClean="0"/>
                        <a:t>zt</a:t>
                      </a:r>
                      <a:r>
                        <a:rPr lang="hu-HU" baseline="0" noProof="0" dirty="0" smtClean="0"/>
                        <a:t> szükséges</a:t>
                      </a:r>
                      <a:endParaRPr lang="en-US" noProof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b="1" noProof="0" dirty="0" smtClean="0"/>
                        <a:t>Bevonat</a:t>
                      </a:r>
                      <a:r>
                        <a:rPr lang="hu-HU" b="1" baseline="0" noProof="0" dirty="0" smtClean="0"/>
                        <a:t> nélküli üveg</a:t>
                      </a:r>
                      <a:endParaRPr lang="en-US" b="1" noProof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0" noProof="0" dirty="0" smtClean="0">
                          <a:latin typeface="+mn-lt"/>
                        </a:rPr>
                        <a:t>Clear Float  </a:t>
                      </a:r>
                      <a:endParaRPr lang="en-US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Igen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</a:t>
                      </a:r>
                      <a:r>
                        <a:rPr lang="hu-HU" noProof="0" dirty="0" err="1" smtClean="0"/>
                        <a:t>em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0" noProof="0" dirty="0" smtClean="0">
                          <a:latin typeface="+mn-lt"/>
                        </a:rPr>
                        <a:t>PVB L</a:t>
                      </a:r>
                      <a:r>
                        <a:rPr lang="hu-HU" altLang="en-US" sz="1800" b="0" noProof="0" dirty="0" err="1" smtClean="0">
                          <a:latin typeface="+mn-lt"/>
                        </a:rPr>
                        <a:t>aminált</a:t>
                      </a:r>
                      <a:endParaRPr lang="en-US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Igen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Igen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noProof="0" dirty="0" smtClean="0"/>
                        <a:t>Bevonatos</a:t>
                      </a:r>
                      <a:r>
                        <a:rPr lang="hu-HU" b="1" baseline="0" noProof="0" dirty="0" smtClean="0"/>
                        <a:t> üveg</a:t>
                      </a:r>
                      <a:endParaRPr lang="en-US" b="1" noProof="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noProof="0" dirty="0" smtClean="0">
                          <a:latin typeface="+mn-lt"/>
                        </a:rPr>
                        <a:t>Pyrolytic (reflective)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Szállítót</a:t>
                      </a:r>
                      <a:r>
                        <a:rPr lang="hu-HU" baseline="0" noProof="0" dirty="0" smtClean="0"/>
                        <a:t> megkérdezni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Igen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noProof="0" dirty="0" smtClean="0">
                          <a:latin typeface="+mn-lt"/>
                        </a:rPr>
                        <a:t>Magnetron (LowE)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noProof="0" dirty="0" smtClean="0"/>
                        <a:t>Szállítót</a:t>
                      </a:r>
                      <a:r>
                        <a:rPr lang="hu-HU" baseline="0" noProof="0" dirty="0" smtClean="0"/>
                        <a:t> megkérdezni</a:t>
                      </a:r>
                      <a:endParaRPr lang="en-US" noProof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Igen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Csiszolt</a:t>
                      </a:r>
                      <a:r>
                        <a:rPr lang="hu-HU" baseline="0" noProof="0" dirty="0" smtClean="0"/>
                        <a:t> bevonat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noProof="0" dirty="0" smtClean="0"/>
                        <a:t>Igen</a:t>
                      </a: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Igen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altLang="en-US" sz="1800" noProof="0" dirty="0" smtClean="0">
                          <a:latin typeface="+mn-lt"/>
                        </a:rPr>
                        <a:t>Kerámia</a:t>
                      </a:r>
                      <a:r>
                        <a:rPr lang="en-US" altLang="en-US" sz="1800" noProof="0" dirty="0" smtClean="0">
                          <a:latin typeface="+mn-lt"/>
                        </a:rPr>
                        <a:t>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Igen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Igen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altLang="en-US" sz="1800" noProof="0" dirty="0" smtClean="0">
                          <a:latin typeface="+mn-lt"/>
                        </a:rPr>
                        <a:t>Szerves</a:t>
                      </a:r>
                      <a:r>
                        <a:rPr lang="en-US" altLang="en-US" sz="1800" noProof="0" dirty="0" smtClean="0">
                          <a:latin typeface="+mn-lt"/>
                        </a:rPr>
                        <a:t> </a:t>
                      </a:r>
                      <a:r>
                        <a:rPr lang="hu-HU" altLang="en-US" sz="1800" noProof="0" dirty="0" smtClean="0">
                          <a:latin typeface="+mn-lt"/>
                        </a:rPr>
                        <a:t>bevonat</a:t>
                      </a:r>
                      <a:r>
                        <a:rPr lang="en-US" altLang="en-US" sz="1800" baseline="0" noProof="0" dirty="0" smtClean="0">
                          <a:latin typeface="+mn-lt"/>
                        </a:rPr>
                        <a:t>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</a:t>
                      </a:r>
                      <a:r>
                        <a:rPr lang="hu-HU" noProof="0" dirty="0" err="1" smtClean="0"/>
                        <a:t>em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-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" name="Picture 3" descr="polglas"/>
          <p:cNvPicPr>
            <a:picLocks noChangeAspect="1" noChangeArrowheads="1"/>
          </p:cNvPicPr>
          <p:nvPr/>
        </p:nvPicPr>
        <p:blipFill rotWithShape="1"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5"/>
          <a:stretch/>
        </p:blipFill>
        <p:spPr bwMode="auto">
          <a:xfrm>
            <a:off x="323851" y="4797425"/>
            <a:ext cx="194773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de-CH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/>
            </a:r>
            <a:br>
              <a:rPr lang="de-CH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Csiszolási megoldások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43C223B7-AE22-468C-9086-5BE3916636C8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Structural Sealant Glazing Application, V1</a:t>
            </a:r>
            <a:endParaRPr lang="de-DE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latin typeface="+mn-lt"/>
              </a:rPr>
              <a:pPr/>
              <a:t>14</a:t>
            </a:fld>
            <a:r>
              <a:rPr lang="en-GB" smtClean="0">
                <a:latin typeface="+mn-lt"/>
              </a:rPr>
              <a:t>  </a:t>
            </a:r>
            <a:endParaRPr lang="en-GB" dirty="0">
              <a:latin typeface="+mn-lt"/>
            </a:endParaRPr>
          </a:p>
        </p:txBody>
      </p:sp>
      <p:pic>
        <p:nvPicPr>
          <p:cNvPr id="3074" name="Picture 2" descr="http://glass-equipment.com/products/8-1-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196752"/>
            <a:ext cx="3907745" cy="19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2.bigcommerce.com/server400/41a09/products/732/images/1146/IMGP1605__37495.1405438439.1280.1280.JPG?c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174094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vetrotooling.com/photos/m_4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31" y="3221698"/>
            <a:ext cx="207942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23847" y="4797152"/>
            <a:ext cx="8424865" cy="1457698"/>
          </a:xfrm>
          <a:prstGeom prst="rect">
            <a:avLst/>
          </a:prstGeom>
          <a:solidFill>
            <a:schemeClr val="bg2"/>
          </a:solidFill>
        </p:spPr>
        <p:txBody>
          <a:bodyPr wrap="square" lIns="72000" tIns="36000" rIns="0" bIns="36000" rtlCol="0">
            <a:spAutoFit/>
          </a:bodyPr>
          <a:lstStyle/>
          <a:p>
            <a:r>
              <a:rPr lang="hu-HU" b="1" dirty="0" smtClean="0">
                <a:latin typeface="+mn-lt"/>
              </a:rPr>
              <a:t>Minden csiszoló típus váltása esetén tapadásteszt szükséges!</a:t>
            </a:r>
          </a:p>
          <a:p>
            <a:endParaRPr lang="en-US" b="1" dirty="0" smtClean="0">
              <a:latin typeface="+mn-lt"/>
            </a:endParaRPr>
          </a:p>
          <a:p>
            <a:r>
              <a:rPr lang="hu-HU" b="1" dirty="0" err="1" smtClean="0">
                <a:latin typeface="+mn-lt"/>
              </a:rPr>
              <a:t>Élcsiszolás</a:t>
            </a:r>
            <a:r>
              <a:rPr lang="hu-HU" b="1" dirty="0" smtClean="0">
                <a:latin typeface="+mn-lt"/>
              </a:rPr>
              <a:t> a PE védőréteg eltávolítása nélkül tapadási problémákhoz vezethet, ha az üveg nincs edzve a csiszolás után.</a:t>
            </a:r>
            <a:endParaRPr lang="en-US" b="1" dirty="0" smtClean="0">
              <a:latin typeface="+mn-lt"/>
            </a:endParaRPr>
          </a:p>
          <a:p>
            <a:r>
              <a:rPr lang="hu-HU" b="1" dirty="0" smtClean="0"/>
              <a:t>Alapos tesztelés javasolt! </a:t>
            </a:r>
            <a:endParaRPr lang="en-US" b="1" dirty="0" smtClean="0"/>
          </a:p>
        </p:txBody>
      </p:sp>
      <p:pic>
        <p:nvPicPr>
          <p:cNvPr id="3080" name="Picture 8" descr="http://www.bassra.com/Admin/ProductImages/2113/19-1-2013%20%2011-40-22-edge_dele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64" y="1349332"/>
            <a:ext cx="2594898" cy="16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4231594" y="1579440"/>
            <a:ext cx="177795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+mn-lt"/>
                <a:sym typeface="Wingdings" panose="05000000000000000000" pitchFamily="2" charset="2"/>
              </a:rPr>
              <a:t> </a:t>
            </a:r>
            <a:r>
              <a:rPr lang="en-US" sz="2000" dirty="0" smtClean="0">
                <a:latin typeface="+mn-lt"/>
              </a:rPr>
              <a:t>Inline</a:t>
            </a:r>
          </a:p>
          <a:p>
            <a:endParaRPr lang="de-CH" sz="2000" dirty="0">
              <a:latin typeface="+mn-lt"/>
            </a:endParaRPr>
          </a:p>
          <a:p>
            <a:pPr algn="r"/>
            <a:r>
              <a:rPr lang="hu-HU" sz="2000" dirty="0" smtClean="0">
                <a:latin typeface="+mn-lt"/>
              </a:rPr>
              <a:t>Kézi</a:t>
            </a:r>
            <a:r>
              <a:rPr lang="de-CH" sz="2000" dirty="0" smtClean="0">
                <a:latin typeface="+mn-lt"/>
              </a:rPr>
              <a:t> </a:t>
            </a:r>
            <a:r>
              <a:rPr lang="de-CH" sz="2000" dirty="0" smtClean="0">
                <a:latin typeface="+mn-lt"/>
                <a:sym typeface="Wingdings" panose="05000000000000000000" pitchFamily="2" charset="2"/>
              </a:rPr>
              <a:t></a:t>
            </a:r>
            <a:endParaRPr lang="en-US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77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hu-HU" dirty="0" smtClean="0">
                <a:latin typeface="+mn-lt"/>
              </a:rPr>
              <a:t>Anyagok :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Durva felületek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CF8186C0-2195-49EB-B9E8-F76411116765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Structural Sealant Glazing Application, V1</a:t>
            </a:r>
            <a:endParaRPr lang="de-DE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latin typeface="+mn-lt"/>
              </a:rPr>
              <a:pPr/>
              <a:t>15</a:t>
            </a:fld>
            <a:r>
              <a:rPr lang="en-GB" smtClean="0">
                <a:latin typeface="+mn-lt"/>
              </a:rPr>
              <a:t>  </a:t>
            </a:r>
            <a:endParaRPr lang="en-GB" dirty="0">
              <a:latin typeface="+mn-lt"/>
            </a:endParaRPr>
          </a:p>
        </p:txBody>
      </p:sp>
      <p:pic>
        <p:nvPicPr>
          <p:cNvPr id="51" name="Picture 6" descr="k-glas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9"/>
          <a:stretch/>
        </p:blipFill>
        <p:spPr bwMode="auto">
          <a:xfrm>
            <a:off x="326893" y="1268760"/>
            <a:ext cx="1944689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klebst_of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76" y="1412776"/>
            <a:ext cx="2224648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feld 53"/>
          <p:cNvSpPr txBox="1"/>
          <p:nvPr/>
        </p:nvSpPr>
        <p:spPr>
          <a:xfrm>
            <a:off x="3779838" y="3660720"/>
            <a:ext cx="4032250" cy="2011695"/>
          </a:xfrm>
          <a:prstGeom prst="rect">
            <a:avLst/>
          </a:prstGeom>
          <a:solidFill>
            <a:schemeClr val="bg2"/>
          </a:solidFill>
        </p:spPr>
        <p:txBody>
          <a:bodyPr wrap="square" lIns="72000" tIns="36000" rIns="0" bIns="36000" rtlCol="0">
            <a:spAutoFit/>
          </a:bodyPr>
          <a:lstStyle/>
          <a:p>
            <a:r>
              <a:rPr lang="hu-HU" dirty="0" smtClean="0">
                <a:latin typeface="+mn-lt"/>
              </a:rPr>
              <a:t>Durva felületeken </a:t>
            </a:r>
            <a:r>
              <a:rPr lang="en-US" dirty="0" smtClean="0">
                <a:latin typeface="+mn-lt"/>
              </a:rPr>
              <a:t> (</a:t>
            </a:r>
            <a:r>
              <a:rPr lang="hu-HU" dirty="0" smtClean="0">
                <a:latin typeface="+mn-lt"/>
              </a:rPr>
              <a:t>kerámia)</a:t>
            </a:r>
            <a:r>
              <a:rPr lang="en-US" dirty="0" smtClean="0">
                <a:latin typeface="+mn-lt"/>
              </a:rPr>
              <a:t> </a:t>
            </a:r>
            <a:r>
              <a:rPr lang="hu-HU" dirty="0" smtClean="0">
                <a:latin typeface="+mn-lt"/>
              </a:rPr>
              <a:t>vagy</a:t>
            </a:r>
            <a:r>
              <a:rPr lang="en-US" dirty="0" smtClean="0">
                <a:latin typeface="+mn-lt"/>
              </a:rPr>
              <a:t> </a:t>
            </a:r>
            <a:r>
              <a:rPr lang="hu-HU" dirty="0" smtClean="0">
                <a:latin typeface="+mn-lt"/>
              </a:rPr>
              <a:t>szélcsiszolt felületen a ragasztó csak a csúcsokon tapad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 </a:t>
            </a:r>
            <a:r>
              <a:rPr lang="hu-HU" dirty="0" smtClean="0">
                <a:latin typeface="+mn-lt"/>
                <a:sym typeface="Wingdings" panose="05000000000000000000" pitchFamily="2" charset="2"/>
              </a:rPr>
              <a:t>rossz tapadás</a:t>
            </a:r>
            <a:endParaRPr lang="en-US" dirty="0" smtClean="0">
              <a:latin typeface="+mn-lt"/>
              <a:sym typeface="Wingdings" panose="05000000000000000000" pitchFamily="2" charset="2"/>
            </a:endParaRPr>
          </a:p>
          <a:p>
            <a:endParaRPr lang="en-US" dirty="0">
              <a:latin typeface="+mn-l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  <a:sym typeface="Wingdings" panose="05000000000000000000" pitchFamily="2" charset="2"/>
              </a:rPr>
              <a:t>Kerámia: előkészítés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 (</a:t>
            </a:r>
            <a:r>
              <a:rPr lang="hu-HU" dirty="0" smtClean="0">
                <a:latin typeface="+mn-lt"/>
                <a:sym typeface="Wingdings" panose="05000000000000000000" pitchFamily="2" charset="2"/>
              </a:rPr>
              <a:t>kérdés a </a:t>
            </a:r>
            <a:r>
              <a:rPr lang="en-US" dirty="0" err="1" smtClean="0">
                <a:latin typeface="+mn-lt"/>
                <a:sym typeface="Wingdings" panose="05000000000000000000" pitchFamily="2" charset="2"/>
              </a:rPr>
              <a:t>Sika</a:t>
            </a:r>
            <a:r>
              <a:rPr lang="hu-HU" dirty="0" smtClean="0">
                <a:latin typeface="+mn-lt"/>
                <a:sym typeface="Wingdings" panose="05000000000000000000" pitchFamily="2" charset="2"/>
              </a:rPr>
              <a:t> felé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  <a:sym typeface="Wingdings" panose="05000000000000000000" pitchFamily="2" charset="2"/>
              </a:rPr>
              <a:t>Szélcsiszolás</a:t>
            </a:r>
            <a:r>
              <a:rPr lang="en-US" dirty="0" smtClean="0">
                <a:latin typeface="+mn-lt"/>
                <a:sym typeface="Wingdings" panose="05000000000000000000" pitchFamily="2" charset="2"/>
              </a:rPr>
              <a:t>: </a:t>
            </a:r>
            <a:r>
              <a:rPr lang="hu-HU" dirty="0" smtClean="0">
                <a:latin typeface="+mn-lt"/>
                <a:sym typeface="Wingdings" panose="05000000000000000000" pitchFamily="2" charset="2"/>
              </a:rPr>
              <a:t>Csiszolókorong csere </a:t>
            </a:r>
            <a:r>
              <a:rPr lang="hu-HU" dirty="0" err="1" smtClean="0">
                <a:latin typeface="+mn-lt"/>
                <a:sym typeface="Wingdings" panose="05000000000000000000" pitchFamily="2" charset="2"/>
              </a:rPr>
              <a:t>segithet</a:t>
            </a:r>
            <a:endParaRPr lang="en-US" dirty="0" smtClean="0">
              <a:latin typeface="+mn-lt"/>
            </a:endParaRPr>
          </a:p>
        </p:txBody>
      </p:sp>
      <p:pic>
        <p:nvPicPr>
          <p:cNvPr id="55" name="Picture 3" descr="polglas"/>
          <p:cNvPicPr>
            <a:picLocks noChangeAspect="1" noChangeArrowheads="1"/>
          </p:cNvPicPr>
          <p:nvPr/>
        </p:nvPicPr>
        <p:blipFill rotWithShape="1"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5"/>
          <a:stretch/>
        </p:blipFill>
        <p:spPr bwMode="auto">
          <a:xfrm>
            <a:off x="326893" y="3644900"/>
            <a:ext cx="194773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hu-HU" dirty="0" smtClean="0"/>
              <a:t>Segédanyagok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EE75C28-6E34-4717-81BB-C86AB468C17E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16</a:t>
            </a:fld>
            <a:r>
              <a:rPr lang="en-GB" smtClean="0"/>
              <a:t>  </a:t>
            </a:r>
            <a:endParaRPr lang="en-GB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966781"/>
              </p:ext>
            </p:extLst>
          </p:nvPr>
        </p:nvGraphicFramePr>
        <p:xfrm>
          <a:off x="325067" y="1268413"/>
          <a:ext cx="8423646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661"/>
                <a:gridCol w="1944216"/>
                <a:gridCol w="4680769"/>
              </a:tblGrid>
              <a:tr h="370840">
                <a:tc>
                  <a:txBody>
                    <a:bodyPr/>
                    <a:lstStyle/>
                    <a:p>
                      <a:r>
                        <a:rPr lang="de-CH" noProof="0" dirty="0" smtClean="0"/>
                        <a:t>Type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Material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Remarks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Hézagolók, távtartók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PE, PVC, EPDM,</a:t>
                      </a:r>
                      <a:r>
                        <a:rPr lang="en-US" baseline="0" noProof="0" dirty="0" smtClean="0"/>
                        <a:t> </a:t>
                      </a: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aseline="0" noProof="0" dirty="0" smtClean="0"/>
                        <a:t>Nincs kompatibilitás probléma a</a:t>
                      </a:r>
                      <a:r>
                        <a:rPr lang="en-US" baseline="0" noProof="0" dirty="0" smtClean="0"/>
                        <a:t> PE</a:t>
                      </a:r>
                      <a:r>
                        <a:rPr lang="hu-HU" baseline="0" noProof="0" dirty="0" smtClean="0"/>
                        <a:t> esetén</a:t>
                      </a:r>
                      <a:r>
                        <a:rPr lang="en-US" baseline="0" noProof="0" dirty="0" smtClean="0"/>
                        <a:t>, PVC </a:t>
                      </a:r>
                      <a:r>
                        <a:rPr lang="hu-HU" baseline="0" noProof="0" dirty="0" smtClean="0"/>
                        <a:t>ismert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Háttérkitöltés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Zártcellás</a:t>
                      </a:r>
                      <a:r>
                        <a:rPr lang="hu-HU" baseline="0" noProof="0" dirty="0" smtClean="0"/>
                        <a:t> </a:t>
                      </a:r>
                      <a:r>
                        <a:rPr lang="en-US" noProof="0" dirty="0" smtClean="0"/>
                        <a:t>PE, </a:t>
                      </a:r>
                      <a:br>
                        <a:rPr lang="en-US" noProof="0" dirty="0" smtClean="0"/>
                      </a:br>
                      <a:r>
                        <a:rPr lang="hu-HU" noProof="0" dirty="0" smtClean="0"/>
                        <a:t>nyitott cellás</a:t>
                      </a:r>
                      <a:r>
                        <a:rPr lang="en-US" noProof="0" dirty="0" smtClean="0"/>
                        <a:t> PU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</a:t>
                      </a:r>
                      <a:r>
                        <a:rPr lang="hu-HU" noProof="0" dirty="0" err="1" smtClean="0"/>
                        <a:t>em</a:t>
                      </a:r>
                      <a:r>
                        <a:rPr lang="hu-HU" noProof="0" dirty="0" smtClean="0"/>
                        <a:t> </a:t>
                      </a:r>
                      <a:r>
                        <a:rPr lang="hu-HU" baseline="0" noProof="0" dirty="0" smtClean="0"/>
                        <a:t>ismert kompatibilitási probléma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noProof="0" dirty="0" err="1" smtClean="0"/>
                        <a:t>Tömítőszalagok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EPDM, Neoprene, Santoprene, Silicone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aseline="0" noProof="0" dirty="0" err="1" smtClean="0"/>
                        <a:t>Sika</a:t>
                      </a:r>
                      <a:r>
                        <a:rPr lang="hu-HU" baseline="0" noProof="0" dirty="0" smtClean="0"/>
                        <a:t> engedélyezett szállított kell kérdezni, minden mást tesztelni kell.</a:t>
                      </a:r>
                      <a:r>
                        <a:rPr lang="en-US" baseline="0" noProof="0" dirty="0" smtClean="0"/>
                        <a:t> </a:t>
                      </a:r>
                      <a:endParaRPr lang="en-US" b="1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Távtartó</a:t>
                      </a:r>
                      <a:r>
                        <a:rPr lang="hu-HU" baseline="0" noProof="0" dirty="0" smtClean="0"/>
                        <a:t> szalag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aseline="0" noProof="0" dirty="0" smtClean="0"/>
                        <a:t>Zártcellás</a:t>
                      </a:r>
                      <a:r>
                        <a:rPr lang="en-US" baseline="0" noProof="0" dirty="0" smtClean="0"/>
                        <a:t>: </a:t>
                      </a:r>
                      <a:r>
                        <a:rPr lang="en-US" noProof="0" dirty="0" smtClean="0"/>
                        <a:t>EVA, PVC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Gyakran</a:t>
                      </a:r>
                      <a:r>
                        <a:rPr lang="hu-HU" baseline="0" noProof="0" dirty="0" smtClean="0"/>
                        <a:t> kompatibilitási probléma</a:t>
                      </a:r>
                      <a:r>
                        <a:rPr lang="en-US" noProof="0" dirty="0" smtClean="0"/>
                        <a:t> 1-</a:t>
                      </a:r>
                      <a:r>
                        <a:rPr lang="hu-HU" noProof="0" dirty="0" smtClean="0"/>
                        <a:t>K</a:t>
                      </a:r>
                      <a:r>
                        <a:rPr lang="en-US" baseline="0" noProof="0" dirty="0" smtClean="0"/>
                        <a:t> </a:t>
                      </a:r>
                      <a:r>
                        <a:rPr lang="hu-HU" baseline="0" noProof="0" dirty="0" smtClean="0"/>
                        <a:t>és</a:t>
                      </a:r>
                      <a:r>
                        <a:rPr lang="en-US" baseline="0" noProof="0" dirty="0" smtClean="0"/>
                        <a:t> </a:t>
                      </a:r>
                      <a:r>
                        <a:rPr lang="hu-HU" baseline="0" noProof="0" dirty="0" smtClean="0"/>
                        <a:t>mély</a:t>
                      </a:r>
                      <a:r>
                        <a:rPr lang="en-US" baseline="0" noProof="0" dirty="0" smtClean="0"/>
                        <a:t> </a:t>
                      </a:r>
                      <a:endParaRPr lang="hu-HU" baseline="0" noProof="0" dirty="0" smtClean="0"/>
                    </a:p>
                    <a:p>
                      <a:r>
                        <a:rPr lang="en-US" baseline="0" noProof="0" dirty="0" smtClean="0"/>
                        <a:t>2-</a:t>
                      </a:r>
                      <a:r>
                        <a:rPr lang="hu-HU" baseline="0" noProof="0" dirty="0" smtClean="0"/>
                        <a:t>K anyagok esetén 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noProof="0" dirty="0" smtClean="0"/>
                        <a:t>Távtartó</a:t>
                      </a:r>
                      <a:r>
                        <a:rPr lang="hu-HU" baseline="0" noProof="0" dirty="0" smtClean="0"/>
                        <a:t> szalag</a:t>
                      </a:r>
                      <a:endParaRPr lang="en-US" noProof="0" dirty="0" smtClean="0"/>
                    </a:p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aseline="0" noProof="0" dirty="0" smtClean="0"/>
                        <a:t>Nyitott cellás</a:t>
                      </a:r>
                      <a:r>
                        <a:rPr lang="en-US" baseline="0" noProof="0" dirty="0" smtClean="0"/>
                        <a:t>: </a:t>
                      </a:r>
                      <a:r>
                        <a:rPr lang="en-US" noProof="0" dirty="0" smtClean="0"/>
                        <a:t>PU</a:t>
                      </a:r>
                    </a:p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</a:t>
                      </a:r>
                      <a:r>
                        <a:rPr lang="hu-HU" noProof="0" dirty="0" err="1" smtClean="0"/>
                        <a:t>incs</a:t>
                      </a:r>
                      <a:r>
                        <a:rPr lang="hu-HU" baseline="0" noProof="0" dirty="0" smtClean="0"/>
                        <a:t> kompatibilitás probléma a</a:t>
                      </a:r>
                      <a:r>
                        <a:rPr lang="en-US" noProof="0" dirty="0" smtClean="0"/>
                        <a:t> Sika® Spacer Tape</a:t>
                      </a:r>
                      <a:r>
                        <a:rPr lang="en-US" baseline="0" noProof="0" dirty="0" smtClean="0"/>
                        <a:t> HD </a:t>
                      </a:r>
                      <a:r>
                        <a:rPr lang="hu-HU" baseline="0" noProof="0" dirty="0" smtClean="0"/>
                        <a:t>és a </a:t>
                      </a:r>
                      <a:r>
                        <a:rPr lang="en-US" baseline="0" noProof="0" dirty="0" smtClean="0"/>
                        <a:t> “Norton” </a:t>
                      </a:r>
                      <a:r>
                        <a:rPr lang="en-US" baseline="0" noProof="0" dirty="0" err="1" smtClean="0"/>
                        <a:t>Thermalbond</a:t>
                      </a:r>
                      <a:r>
                        <a:rPr lang="en-US" baseline="0" noProof="0" dirty="0" smtClean="0"/>
                        <a:t> </a:t>
                      </a:r>
                      <a:r>
                        <a:rPr lang="hu-HU" baseline="0" noProof="0" dirty="0" smtClean="0"/>
                        <a:t>szalaggal.</a:t>
                      </a:r>
                      <a:r>
                        <a:rPr lang="en-US" baseline="0" noProof="0" dirty="0" smtClean="0"/>
                        <a:t> requested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308709" y="5085184"/>
            <a:ext cx="8440004" cy="688256"/>
          </a:xfrm>
          <a:prstGeom prst="rect">
            <a:avLst/>
          </a:prstGeom>
          <a:solidFill>
            <a:schemeClr val="bg2"/>
          </a:solidFill>
        </p:spPr>
        <p:txBody>
          <a:bodyPr wrap="square" lIns="72000" tIns="36000" rIns="0" bIns="36000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 Sika Technical Service</a:t>
            </a:r>
            <a:r>
              <a:rPr lang="hu-HU" sz="2000" b="1" dirty="0" smtClean="0">
                <a:latin typeface="+mn-lt"/>
              </a:rPr>
              <a:t> </a:t>
            </a:r>
            <a:r>
              <a:rPr lang="hu-HU" sz="2000" b="1" dirty="0" err="1" smtClean="0">
                <a:latin typeface="+mn-lt"/>
              </a:rPr>
              <a:t>segit</a:t>
            </a:r>
            <a:r>
              <a:rPr lang="hu-HU" sz="2000" b="1" dirty="0" smtClean="0">
                <a:latin typeface="+mn-lt"/>
              </a:rPr>
              <a:t>!</a:t>
            </a:r>
            <a:endParaRPr lang="en-US" sz="2000" b="1" dirty="0" smtClean="0">
              <a:latin typeface="+mn-lt"/>
            </a:endParaRPr>
          </a:p>
          <a:p>
            <a:r>
              <a:rPr lang="hu-HU" sz="2000" b="1" dirty="0" smtClean="0">
                <a:latin typeface="+mn-lt"/>
              </a:rPr>
              <a:t>Nem szabad az alkalmazott és tesztelt anyagokat engedély nélkül cserélgetni</a:t>
            </a:r>
            <a:r>
              <a:rPr lang="en-US" sz="2000" b="1" dirty="0" smtClean="0"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879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Sika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®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spacer tape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hd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7F4FCA5-F636-413A-A8CD-6ABDBB9FF52A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17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79838" y="1261337"/>
            <a:ext cx="4745716" cy="42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70000" indent="-270000">
              <a:spcBef>
                <a:spcPts val="300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hu-HU" sz="2000" kern="100" dirty="0" smtClean="0">
                <a:latin typeface="+mn-lt"/>
                <a:cs typeface="ＭＳ Ｐゴシック" charset="0"/>
              </a:rPr>
              <a:t>A kikalkulált hézagot biztosítja</a:t>
            </a:r>
            <a:endParaRPr lang="en-US" sz="2000" kern="100" dirty="0" smtClean="0">
              <a:latin typeface="+mn-lt"/>
              <a:cs typeface="ＭＳ Ｐゴシック" charset="0"/>
            </a:endParaRPr>
          </a:p>
          <a:p>
            <a:pPr marL="270000" indent="-270000">
              <a:spcBef>
                <a:spcPts val="300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hu-HU" sz="2000" kern="100" dirty="0" smtClean="0">
                <a:latin typeface="+mn-lt"/>
                <a:cs typeface="ＭＳ Ｐゴシック" charset="0"/>
              </a:rPr>
              <a:t>Kezdeti fixálás, magas szilárdság</a:t>
            </a:r>
            <a:endParaRPr lang="en-US" sz="2000" kern="100" dirty="0">
              <a:latin typeface="+mn-lt"/>
              <a:cs typeface="ＭＳ Ｐゴシック" charset="0"/>
            </a:endParaRPr>
          </a:p>
          <a:p>
            <a:pPr marL="270000" indent="-270000">
              <a:spcBef>
                <a:spcPts val="300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hu-HU" sz="2000" kern="100" dirty="0" smtClean="0">
                <a:latin typeface="+mn-lt"/>
                <a:cs typeface="ＭＳ Ｐゴシック" charset="0"/>
              </a:rPr>
              <a:t>A hézag maximális méretét is biztosítja</a:t>
            </a:r>
            <a:r>
              <a:rPr lang="en-US" sz="2000" kern="100" dirty="0" smtClean="0">
                <a:latin typeface="+mn-lt"/>
                <a:cs typeface="ＭＳ Ｐゴシック" charset="0"/>
              </a:rPr>
              <a:t> </a:t>
            </a:r>
          </a:p>
          <a:p>
            <a:pPr marL="270000" indent="-270000">
              <a:spcBef>
                <a:spcPts val="300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hu-HU" sz="2000" kern="100" dirty="0" smtClean="0">
                <a:latin typeface="+mn-lt"/>
                <a:cs typeface="ＭＳ Ｐゴシック" charset="0"/>
              </a:rPr>
              <a:t>Magas nyomószilárdság ( nehéz üvegek)</a:t>
            </a:r>
            <a:r>
              <a:rPr lang="en-US" sz="2000" kern="100" dirty="0" smtClean="0">
                <a:latin typeface="+mn-lt"/>
                <a:cs typeface="ＭＳ Ｐゴシック" charset="0"/>
              </a:rPr>
              <a:t> </a:t>
            </a:r>
            <a:endParaRPr lang="en-US" sz="2000" kern="100" dirty="0">
              <a:latin typeface="+mn-lt"/>
              <a:cs typeface="ＭＳ Ｐゴシック" charset="0"/>
            </a:endParaRPr>
          </a:p>
          <a:p>
            <a:pPr marL="270000" indent="-270000" eaLnBrk="1" hangingPunct="1">
              <a:spcBef>
                <a:spcPts val="300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hu-HU" sz="2000" kern="100" dirty="0" smtClean="0">
                <a:latin typeface="+mn-lt"/>
                <a:cs typeface="ＭＳ Ｐゴシック" charset="0"/>
              </a:rPr>
              <a:t>Kompatibilis az </a:t>
            </a:r>
            <a:r>
              <a:rPr lang="en-US" sz="2000" kern="100" dirty="0" smtClean="0">
                <a:latin typeface="+mn-lt"/>
                <a:cs typeface="ＭＳ Ｐゴシック" charset="0"/>
              </a:rPr>
              <a:t> 1</a:t>
            </a:r>
            <a:r>
              <a:rPr lang="hu-HU" sz="2000" kern="100" dirty="0" smtClean="0">
                <a:latin typeface="+mn-lt"/>
                <a:cs typeface="ＭＳ Ｐゴシック" charset="0"/>
              </a:rPr>
              <a:t>K</a:t>
            </a:r>
            <a:r>
              <a:rPr lang="en-US" sz="2000" kern="100" dirty="0" smtClean="0">
                <a:latin typeface="+mn-lt"/>
                <a:cs typeface="ＭＳ Ｐゴシック" charset="0"/>
              </a:rPr>
              <a:t> and 2</a:t>
            </a:r>
            <a:r>
              <a:rPr lang="hu-HU" sz="2000" kern="100" dirty="0">
                <a:latin typeface="+mn-lt"/>
                <a:cs typeface="ＭＳ Ｐゴシック" charset="0"/>
              </a:rPr>
              <a:t>K</a:t>
            </a:r>
            <a:r>
              <a:rPr lang="en-US" sz="2000" kern="100" dirty="0" smtClean="0">
                <a:latin typeface="+mn-lt"/>
                <a:cs typeface="ＭＳ Ｐゴシック" charset="0"/>
              </a:rPr>
              <a:t> </a:t>
            </a:r>
            <a:r>
              <a:rPr lang="en-US" sz="2000" kern="100" dirty="0" err="1" smtClean="0">
                <a:latin typeface="+mn-lt"/>
                <a:cs typeface="ＭＳ Ｐゴシック" charset="0"/>
              </a:rPr>
              <a:t>Sika</a:t>
            </a:r>
            <a:r>
              <a:rPr lang="en-US" sz="2000" kern="100" dirty="0" smtClean="0">
                <a:latin typeface="+mn-lt"/>
                <a:cs typeface="ＭＳ Ｐゴシック" charset="0"/>
              </a:rPr>
              <a:t> </a:t>
            </a:r>
            <a:r>
              <a:rPr lang="hu-HU" sz="2000" kern="100" dirty="0" smtClean="0">
                <a:latin typeface="+mn-lt"/>
                <a:cs typeface="ＭＳ Ｐゴシック" charset="0"/>
              </a:rPr>
              <a:t>szilikonokkal, </a:t>
            </a:r>
            <a:r>
              <a:rPr lang="hu-HU" sz="2000" kern="100" dirty="0" err="1" smtClean="0">
                <a:latin typeface="+mn-lt"/>
                <a:cs typeface="ＭＳ Ｐゴシック" charset="0"/>
              </a:rPr>
              <a:t>igy</a:t>
            </a:r>
            <a:r>
              <a:rPr lang="hu-HU" sz="2000" kern="100" dirty="0" smtClean="0">
                <a:latin typeface="+mn-lt"/>
                <a:cs typeface="ＭＳ Ｐゴシック" charset="0"/>
              </a:rPr>
              <a:t> nem szükséges teszt</a:t>
            </a:r>
            <a:endParaRPr lang="en-US" sz="2000" kern="100" dirty="0">
              <a:latin typeface="+mn-lt"/>
              <a:cs typeface="ＭＳ Ｐゴシック" charset="0"/>
            </a:endParaRPr>
          </a:p>
          <a:p>
            <a:pPr marL="270000" indent="-270000">
              <a:spcBef>
                <a:spcPts val="300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hu-HU" sz="2000" kern="100" dirty="0" smtClean="0">
                <a:latin typeface="+mn-lt"/>
                <a:cs typeface="ＭＳ Ｐゴシック" charset="0"/>
              </a:rPr>
              <a:t>Átereszti a </a:t>
            </a:r>
            <a:r>
              <a:rPr lang="hu-HU" sz="2000" kern="100" dirty="0" err="1" smtClean="0">
                <a:latin typeface="+mn-lt"/>
                <a:cs typeface="ＭＳ Ｐゴシック" charset="0"/>
              </a:rPr>
              <a:t>térhálósodás</a:t>
            </a:r>
            <a:r>
              <a:rPr lang="hu-HU" sz="2000" kern="100" dirty="0" smtClean="0">
                <a:latin typeface="+mn-lt"/>
                <a:cs typeface="ＭＳ Ｐゴシック" charset="0"/>
              </a:rPr>
              <a:t> számára </a:t>
            </a:r>
            <a:r>
              <a:rPr lang="hu-HU" sz="2000" kern="100" dirty="0" err="1" smtClean="0">
                <a:latin typeface="+mn-lt"/>
                <a:cs typeface="ＭＳ Ｐゴシック" charset="0"/>
              </a:rPr>
              <a:t>nélkülözhetettlen</a:t>
            </a:r>
            <a:r>
              <a:rPr lang="hu-HU" sz="2000" kern="100" dirty="0" smtClean="0">
                <a:latin typeface="+mn-lt"/>
                <a:cs typeface="ＭＳ Ｐゴシック" charset="0"/>
              </a:rPr>
              <a:t> nedvességet</a:t>
            </a:r>
            <a:r>
              <a:rPr lang="en-US" sz="2000" kern="100" dirty="0" smtClean="0">
                <a:latin typeface="+mn-lt"/>
                <a:cs typeface="ＭＳ Ｐゴシック" charset="0"/>
              </a:rPr>
              <a:t> </a:t>
            </a:r>
            <a:endParaRPr lang="hu-HU" sz="2000" kern="100" dirty="0" smtClean="0">
              <a:latin typeface="+mn-lt"/>
              <a:cs typeface="ＭＳ Ｐゴシック" charset="0"/>
            </a:endParaRPr>
          </a:p>
          <a:p>
            <a:pPr marL="270000" indent="-270000">
              <a:spcBef>
                <a:spcPts val="300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kern="100" dirty="0" smtClean="0">
                <a:latin typeface="+mn-lt"/>
                <a:cs typeface="ＭＳ Ｐゴシック" charset="0"/>
              </a:rPr>
              <a:t>(1</a:t>
            </a:r>
            <a:r>
              <a:rPr lang="hu-HU" sz="2000" kern="100" dirty="0" smtClean="0">
                <a:latin typeface="+mn-lt"/>
                <a:cs typeface="ＭＳ Ｐゴシック" charset="0"/>
              </a:rPr>
              <a:t>K esetben pld </a:t>
            </a:r>
            <a:r>
              <a:rPr lang="hu-HU" sz="2000" kern="100" dirty="0" err="1" smtClean="0">
                <a:latin typeface="+mn-lt"/>
                <a:cs typeface="ＭＳ Ｐゴシック" charset="0"/>
              </a:rPr>
              <a:t>Sikasil</a:t>
            </a:r>
            <a:r>
              <a:rPr lang="hu-HU" sz="2000" kern="100" dirty="0" smtClean="0">
                <a:latin typeface="+mn-lt"/>
                <a:cs typeface="ＭＳ Ｐゴシック" charset="0"/>
              </a:rPr>
              <a:t> SG 20) és átereszti a kötéskör felszabaduló „mellékterméket”: (2K esetben pld SG 500)</a:t>
            </a:r>
            <a:endParaRPr lang="en-US" sz="2000" kern="100" dirty="0" smtClean="0">
              <a:latin typeface="+mn-lt"/>
              <a:cs typeface="ＭＳ Ｐゴシック" charset="0"/>
            </a:endParaRPr>
          </a:p>
          <a:p>
            <a:pPr marL="270000" indent="-270000" eaLnBrk="1" hangingPunct="1">
              <a:spcBef>
                <a:spcPts val="300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hu-HU" sz="2000" kern="100" dirty="0" smtClean="0">
                <a:latin typeface="+mn-lt"/>
                <a:cs typeface="ＭＳ Ｐゴシック" charset="0"/>
              </a:rPr>
              <a:t>Fekete és szürke </a:t>
            </a:r>
            <a:r>
              <a:rPr lang="en-US" sz="2000" kern="100" dirty="0" smtClean="0">
                <a:latin typeface="+mn-lt"/>
                <a:cs typeface="ＭＳ Ｐゴシック" charset="0"/>
              </a:rPr>
              <a:t> S6</a:t>
            </a:r>
            <a:r>
              <a:rPr lang="hu-HU" sz="2000" kern="100" dirty="0" smtClean="0">
                <a:latin typeface="+mn-lt"/>
                <a:cs typeface="ＭＳ Ｐゴシック" charset="0"/>
              </a:rPr>
              <a:t> színben</a:t>
            </a:r>
            <a:endParaRPr lang="en-US" sz="2000" kern="100" dirty="0" smtClean="0">
              <a:latin typeface="+mn-lt"/>
              <a:cs typeface="ＭＳ Ｐゴシック" charset="0"/>
            </a:endParaRPr>
          </a:p>
          <a:p>
            <a:pPr eaLnBrk="1" hangingPunct="1">
              <a:spcBef>
                <a:spcPts val="300"/>
              </a:spcBef>
              <a:buClr>
                <a:srgbClr val="FFC000"/>
              </a:buClr>
            </a:pPr>
            <a:endParaRPr lang="en-US" sz="2000" kern="100" dirty="0">
              <a:latin typeface="+mn-lt"/>
              <a:cs typeface="ＭＳ Ｐゴシック" charset="0"/>
            </a:endParaRPr>
          </a:p>
        </p:txBody>
      </p:sp>
      <p:pic>
        <p:nvPicPr>
          <p:cNvPr id="1026" name="Picture 2" descr="D:\Users\CH0504113\Documents\a-corporate marketing\d-Promotion\b-grafiken\yellow final\new 03-11\Bild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3" y="1340768"/>
            <a:ext cx="2483976" cy="24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CH0504113\Documents\Pictures\justin 2014-08-27\Sika Facade 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0" y="4221088"/>
            <a:ext cx="3097138" cy="207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57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auto">
          <a:xfrm>
            <a:off x="5364088" y="1268413"/>
            <a:ext cx="3384625" cy="4824883"/>
          </a:xfrm>
          <a:prstGeom prst="rect">
            <a:avLst/>
          </a:prstGeom>
          <a:solidFill>
            <a:schemeClr val="accent3"/>
          </a:solidFill>
          <a:ln w="19050">
            <a:noFill/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387906" y="4797425"/>
            <a:ext cx="687208" cy="14374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Hézagoló blokk alátámasztott esetben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7F4FCA5-F636-413A-A8CD-6ABDBB9FF52A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18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472784" y="4174629"/>
            <a:ext cx="320349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300"/>
              </a:spcBef>
              <a:buClr>
                <a:srgbClr val="FFC000"/>
              </a:buClr>
            </a:pPr>
            <a:r>
              <a:rPr lang="hu-HU" sz="2000" kern="100" dirty="0" smtClean="0">
                <a:latin typeface="+mn-lt"/>
                <a:cs typeface="ＭＳ Ｐゴシック" charset="0"/>
              </a:rPr>
              <a:t>A hézagoló blokk kompatibilis kell, hogy legyen a másodlagos tömítőanyaggal és az elhelyezése is fontos</a:t>
            </a:r>
            <a:endParaRPr lang="en-US" sz="2000" b="1" kern="100" dirty="0" smtClean="0">
              <a:latin typeface="+mn-lt"/>
              <a:cs typeface="ＭＳ Ｐゴシック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3849" y="1268760"/>
            <a:ext cx="45356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buClr>
                <a:srgbClr val="FFC000"/>
              </a:buClr>
            </a:pPr>
            <a:r>
              <a:rPr lang="hu-HU" sz="1800" kern="100" dirty="0" smtClean="0">
                <a:latin typeface="+mn-lt"/>
                <a:cs typeface="ＭＳ Ｐゴシック" charset="0"/>
              </a:rPr>
              <a:t>Pld: ragasztott üvegtábla</a:t>
            </a:r>
            <a:r>
              <a:rPr lang="en-US" sz="1800" kern="100" dirty="0" smtClean="0">
                <a:latin typeface="+mn-lt"/>
                <a:cs typeface="ＭＳ Ｐゴシック" charset="0"/>
              </a:rPr>
              <a:t> (8+1.52+8mm)</a:t>
            </a:r>
          </a:p>
          <a:p>
            <a:pPr>
              <a:spcBef>
                <a:spcPts val="0"/>
              </a:spcBef>
              <a:buClr>
                <a:srgbClr val="FFC000"/>
              </a:buClr>
            </a:pPr>
            <a:r>
              <a:rPr lang="hu-HU" sz="1800" kern="100" dirty="0" smtClean="0">
                <a:latin typeface="+mn-lt"/>
                <a:cs typeface="ＭＳ Ｐゴシック" charset="0"/>
              </a:rPr>
              <a:t>Méret   </a:t>
            </a:r>
            <a:r>
              <a:rPr lang="en-US" sz="1800" kern="100" dirty="0" smtClean="0">
                <a:latin typeface="+mn-lt"/>
                <a:cs typeface="ＭＳ Ｐゴシック" charset="0"/>
              </a:rPr>
              <a:t>1.20 x 2.50 m </a:t>
            </a:r>
          </a:p>
          <a:p>
            <a:pPr>
              <a:spcBef>
                <a:spcPts val="0"/>
              </a:spcBef>
              <a:buClr>
                <a:srgbClr val="FFC000"/>
              </a:buClr>
            </a:pPr>
            <a:r>
              <a:rPr lang="hu-HU" sz="1800" kern="100" dirty="0" smtClean="0">
                <a:latin typeface="+mn-lt"/>
                <a:cs typeface="ＭＳ Ｐゴシック" charset="0"/>
              </a:rPr>
              <a:t>Szélnyomás   </a:t>
            </a:r>
            <a:r>
              <a:rPr lang="en-US" sz="1800" kern="100" dirty="0" smtClean="0">
                <a:latin typeface="+mn-lt"/>
                <a:cs typeface="ＭＳ Ｐゴシック" charset="0"/>
              </a:rPr>
              <a:t> 2 kPa 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611560" y="2824666"/>
            <a:ext cx="288206" cy="19727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1187450" y="4101008"/>
            <a:ext cx="792262" cy="696418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899767" y="4101008"/>
            <a:ext cx="28404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908762" y="4401244"/>
            <a:ext cx="275048" cy="3961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318076" y="2824665"/>
            <a:ext cx="288206" cy="19727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387906" y="4941169"/>
            <a:ext cx="1591806" cy="7200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2771800" y="2824665"/>
            <a:ext cx="288206" cy="19727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3419698" y="3356992"/>
            <a:ext cx="792262" cy="1440433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3060006" y="3356868"/>
            <a:ext cx="359691" cy="36016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3069001" y="3717032"/>
            <a:ext cx="350695" cy="10803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2478316" y="2824664"/>
            <a:ext cx="288206" cy="19727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74873" y="5157192"/>
            <a:ext cx="182086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buClr>
                <a:srgbClr val="FFC000"/>
              </a:buClr>
            </a:pPr>
            <a:r>
              <a:rPr lang="hu-HU" sz="1800" kern="100" dirty="0" smtClean="0">
                <a:latin typeface="+mn-lt"/>
                <a:cs typeface="ＭＳ Ｐゴシック" charset="0"/>
              </a:rPr>
              <a:t>Ragasztó mérete:</a:t>
            </a:r>
            <a:endParaRPr lang="en-US" sz="1800" kern="100" dirty="0">
              <a:latin typeface="+mn-lt"/>
              <a:cs typeface="ＭＳ Ｐゴシック" charset="0"/>
            </a:endParaRPr>
          </a:p>
          <a:p>
            <a:pPr>
              <a:spcBef>
                <a:spcPts val="0"/>
              </a:spcBef>
              <a:buClr>
                <a:srgbClr val="FFC000"/>
              </a:buClr>
            </a:pPr>
            <a:r>
              <a:rPr lang="hu-HU" sz="1800" kern="100" dirty="0" smtClean="0">
                <a:latin typeface="+mn-lt"/>
                <a:cs typeface="ＭＳ Ｐゴシック" charset="0"/>
              </a:rPr>
              <a:t>Alátámasztott esetben:</a:t>
            </a:r>
            <a:endParaRPr lang="en-US" sz="1800" kern="100" dirty="0" smtClean="0">
              <a:latin typeface="+mn-lt"/>
              <a:cs typeface="ＭＳ Ｐゴシック" charset="0"/>
            </a:endParaRPr>
          </a:p>
          <a:p>
            <a:pPr>
              <a:spcBef>
                <a:spcPts val="0"/>
              </a:spcBef>
              <a:buClr>
                <a:srgbClr val="FFC000"/>
              </a:buClr>
            </a:pPr>
            <a:r>
              <a:rPr lang="de-CH" sz="1800" kern="100" dirty="0" smtClean="0">
                <a:latin typeface="+mn-lt"/>
                <a:cs typeface="ＭＳ Ｐゴシック" charset="0"/>
              </a:rPr>
              <a:t>9 x 6 mm</a:t>
            </a:r>
            <a:endParaRPr lang="en-US" sz="1800" kern="100" dirty="0" smtClean="0">
              <a:latin typeface="+mn-lt"/>
              <a:cs typeface="ＭＳ Ｐゴシック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411760" y="5157191"/>
            <a:ext cx="29523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buClr>
                <a:srgbClr val="FFC000"/>
              </a:buClr>
            </a:pPr>
            <a:endParaRPr lang="en-US" sz="1800" kern="100" dirty="0" smtClean="0">
              <a:latin typeface="+mn-lt"/>
              <a:cs typeface="ＭＳ Ｐゴシック" charset="0"/>
            </a:endParaRPr>
          </a:p>
          <a:p>
            <a:pPr>
              <a:spcBef>
                <a:spcPts val="0"/>
              </a:spcBef>
              <a:buClr>
                <a:srgbClr val="FFC000"/>
              </a:buClr>
            </a:pPr>
            <a:r>
              <a:rPr lang="hu-HU" sz="1800" b="1" kern="100" dirty="0" smtClean="0">
                <a:latin typeface="+mn-lt"/>
                <a:cs typeface="ＭＳ Ｐゴシック" charset="0"/>
              </a:rPr>
              <a:t>Nem alátámasztott esetben:</a:t>
            </a:r>
            <a:endParaRPr lang="en-US" sz="1800" kern="100" dirty="0" smtClean="0">
              <a:latin typeface="+mn-lt"/>
              <a:cs typeface="ＭＳ Ｐゴシック" charset="0"/>
            </a:endParaRPr>
          </a:p>
          <a:p>
            <a:pPr>
              <a:spcBef>
                <a:spcPts val="0"/>
              </a:spcBef>
              <a:buClr>
                <a:srgbClr val="FFC000"/>
              </a:buClr>
            </a:pPr>
            <a:r>
              <a:rPr lang="de-CH" sz="1800" kern="100" dirty="0" smtClean="0">
                <a:latin typeface="+mn-lt"/>
                <a:cs typeface="ＭＳ Ｐゴシック" charset="0"/>
              </a:rPr>
              <a:t>28 x 9 mm</a:t>
            </a:r>
            <a:endParaRPr lang="en-US" sz="1800" kern="100" dirty="0" smtClean="0">
              <a:latin typeface="+mn-lt"/>
              <a:cs typeface="ＭＳ Ｐゴシック" charset="0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6444865" y="3659162"/>
            <a:ext cx="1035976" cy="14374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7017287" y="1686403"/>
            <a:ext cx="288206" cy="19727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7593177" y="2962745"/>
            <a:ext cx="792262" cy="6964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7305494" y="2962745"/>
            <a:ext cx="28404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35" name="Rechteck 34"/>
          <p:cNvSpPr/>
          <p:nvPr/>
        </p:nvSpPr>
        <p:spPr bwMode="auto">
          <a:xfrm>
            <a:off x="7314489" y="3262981"/>
            <a:ext cx="275048" cy="3961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36" name="Rechteck 35"/>
          <p:cNvSpPr/>
          <p:nvPr/>
        </p:nvSpPr>
        <p:spPr bwMode="auto">
          <a:xfrm>
            <a:off x="6147739" y="1686402"/>
            <a:ext cx="288206" cy="19727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37" name="Rechteck 36"/>
          <p:cNvSpPr/>
          <p:nvPr/>
        </p:nvSpPr>
        <p:spPr bwMode="auto">
          <a:xfrm>
            <a:off x="6444865" y="3802906"/>
            <a:ext cx="1940574" cy="45719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38" name="Rechteck 37"/>
          <p:cNvSpPr/>
          <p:nvPr/>
        </p:nvSpPr>
        <p:spPr bwMode="auto">
          <a:xfrm>
            <a:off x="6436565" y="3250777"/>
            <a:ext cx="580722" cy="3961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39" name="Rechteck 38"/>
          <p:cNvSpPr/>
          <p:nvPr/>
        </p:nvSpPr>
        <p:spPr bwMode="auto">
          <a:xfrm>
            <a:off x="6444865" y="2936594"/>
            <a:ext cx="572421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2049" name="Multiplizieren 2048"/>
          <p:cNvSpPr/>
          <p:nvPr/>
        </p:nvSpPr>
        <p:spPr bwMode="auto">
          <a:xfrm>
            <a:off x="6084168" y="1700808"/>
            <a:ext cx="2160000" cy="2160000"/>
          </a:xfrm>
          <a:prstGeom prst="mathMultiply">
            <a:avLst>
              <a:gd name="adj1" fmla="val 7594"/>
            </a:avLst>
          </a:prstGeom>
          <a:solidFill>
            <a:schemeClr val="tx2"/>
          </a:solidFill>
          <a:ln w="19050">
            <a:solidFill>
              <a:srgbClr val="4B4B4B"/>
            </a:solidFill>
            <a:round/>
            <a:headEnd/>
            <a:tailEnd type="triangle" w="med" len="med"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  <p:sp>
        <p:nvSpPr>
          <p:cNvPr id="2051" name="Ellipse 2050"/>
          <p:cNvSpPr/>
          <p:nvPr/>
        </p:nvSpPr>
        <p:spPr bwMode="auto">
          <a:xfrm>
            <a:off x="5931842" y="3357208"/>
            <a:ext cx="720000" cy="7200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0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54600" y="1556792"/>
            <a:ext cx="7013744" cy="4122945"/>
          </a:xfrm>
          <a:prstGeom prst="rect">
            <a:avLst/>
          </a:prstGeom>
        </p:spPr>
      </p:pic>
      <p:sp>
        <p:nvSpPr>
          <p:cNvPr id="3" name="Dátum helye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5D302C-C77D-436A-8D6A-5384CE264AA4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19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Rosszul méretezett ragasztó</a:t>
            </a:r>
          </a:p>
        </p:txBody>
      </p:sp>
    </p:spTree>
    <p:extLst>
      <p:ext uri="{BB962C8B-B14F-4D97-AF65-F5344CB8AC3E}">
        <p14:creationId xmlns:p14="http://schemas.microsoft.com/office/powerpoint/2010/main" val="19283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2" y="116632"/>
            <a:ext cx="4965885" cy="27363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469" y="119642"/>
            <a:ext cx="3585968" cy="273329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938506"/>
            <a:ext cx="4192878" cy="301077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11" y="2938507"/>
            <a:ext cx="4379789" cy="30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2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827584" y="1470090"/>
            <a:ext cx="7344816" cy="4047142"/>
          </a:xfrm>
          <a:prstGeom prst="rect">
            <a:avLst/>
          </a:prstGeom>
        </p:spPr>
      </p:pic>
      <p:sp>
        <p:nvSpPr>
          <p:cNvPr id="3" name="Dátum helye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5D302C-C77D-436A-8D6A-5384CE264AA4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20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Rosszul méretezett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peremzáró szilikon</a:t>
            </a:r>
            <a:endParaRPr lang="hu-H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645" y="3528494"/>
            <a:ext cx="2785835" cy="251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4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3" r="180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287524" y="1376772"/>
            <a:ext cx="8604956" cy="2052228"/>
          </a:xfrm>
        </p:spPr>
        <p:txBody>
          <a:bodyPr anchor="t"/>
          <a:lstStyle/>
          <a:p>
            <a:r>
              <a:rPr lang="en-US" dirty="0" err="1" smtClean="0">
                <a:solidFill>
                  <a:schemeClr val="bg1"/>
                </a:solidFill>
              </a:rPr>
              <a:t>Tes</a:t>
            </a:r>
            <a:r>
              <a:rPr lang="hu-HU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t</a:t>
            </a:r>
            <a:r>
              <a:rPr lang="hu-HU" dirty="0" smtClean="0">
                <a:solidFill>
                  <a:schemeClr val="bg1"/>
                </a:solidFill>
              </a:rPr>
              <a:t>Fázis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1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D:\Users\CH0504113\Documents\a-corporate marketing\d-Promotion\b-grafiken\new yellow black\2. draft\JPGs zur Kontrolle\Bil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97540"/>
            <a:ext cx="2459878" cy="45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Komplex rendszer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242330" y="4824785"/>
            <a:ext cx="3168352" cy="692447"/>
          </a:xfrm>
          <a:prstGeom prst="wedgeRectCallout">
            <a:avLst>
              <a:gd name="adj1" fmla="val 55253"/>
              <a:gd name="adj2" fmla="val -132522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1" hangingPunct="1"/>
            <a:endParaRPr lang="en-GB" sz="2000" b="1" dirty="0"/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206856" y="3273494"/>
            <a:ext cx="2882900" cy="706536"/>
          </a:xfrm>
          <a:prstGeom prst="wedgeRectCallout">
            <a:avLst>
              <a:gd name="adj1" fmla="val -82772"/>
              <a:gd name="adj2" fmla="val -27381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1" hangingPunct="1"/>
            <a:endParaRPr lang="en-GB" sz="20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283984" y="1268760"/>
            <a:ext cx="2615240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Butyl</a:t>
            </a:r>
          </a:p>
          <a:p>
            <a:endParaRPr lang="en-US" b="1" dirty="0" smtClean="0"/>
          </a:p>
          <a:p>
            <a:pPr eaLnBrk="1" hangingPunct="1"/>
            <a:r>
              <a:rPr lang="hu-HU" dirty="0" smtClean="0"/>
              <a:t>Fém tartóprofil</a:t>
            </a:r>
            <a:r>
              <a:rPr lang="en-US" dirty="0" smtClean="0"/>
              <a:t> </a:t>
            </a:r>
          </a:p>
          <a:p>
            <a:pPr eaLnBrk="1" hangingPunct="1"/>
            <a:endParaRPr lang="en-US" b="1" dirty="0" smtClean="0"/>
          </a:p>
          <a:p>
            <a:r>
              <a:rPr lang="en-US" b="1" dirty="0" smtClean="0"/>
              <a:t>Sikasil</a:t>
            </a:r>
            <a:r>
              <a:rPr lang="en-US" b="1" baseline="30000" dirty="0" smtClean="0"/>
              <a:t>®</a:t>
            </a:r>
            <a:r>
              <a:rPr lang="en-US" b="1" dirty="0" smtClean="0"/>
              <a:t> IG</a:t>
            </a:r>
          </a:p>
          <a:p>
            <a:endParaRPr lang="en-US" b="1" dirty="0" smtClean="0"/>
          </a:p>
          <a:p>
            <a:pPr eaLnBrk="1" hangingPunct="1"/>
            <a:r>
              <a:rPr lang="hu-HU" dirty="0" smtClean="0"/>
              <a:t>Hézagoló</a:t>
            </a:r>
            <a:endParaRPr lang="en-US" dirty="0" smtClean="0"/>
          </a:p>
          <a:p>
            <a:pPr eaLnBrk="1" hangingPunct="1"/>
            <a:r>
              <a:rPr lang="en-US" dirty="0" smtClean="0"/>
              <a:t>(PE, PP, EPDM)</a:t>
            </a:r>
          </a:p>
          <a:p>
            <a:pPr eaLnBrk="1" hangingPunct="1"/>
            <a:endParaRPr lang="en-US" b="1" dirty="0" smtClean="0"/>
          </a:p>
          <a:p>
            <a:r>
              <a:rPr lang="en-US" b="1" dirty="0" smtClean="0"/>
              <a:t>Sikasil</a:t>
            </a:r>
            <a:r>
              <a:rPr lang="en-US" b="1" baseline="30000" dirty="0" smtClean="0"/>
              <a:t>®</a:t>
            </a:r>
            <a:r>
              <a:rPr lang="en-US" b="1" dirty="0" smtClean="0"/>
              <a:t> WS</a:t>
            </a:r>
          </a:p>
          <a:p>
            <a:endParaRPr lang="en-US" b="1" dirty="0" smtClean="0"/>
          </a:p>
          <a:p>
            <a:r>
              <a:rPr lang="en-US" b="1" dirty="0" smtClean="0"/>
              <a:t>Sikasil</a:t>
            </a:r>
            <a:r>
              <a:rPr lang="en-US" b="1" baseline="30000" dirty="0" smtClean="0"/>
              <a:t>®</a:t>
            </a:r>
            <a:r>
              <a:rPr lang="en-US" b="1" dirty="0" smtClean="0"/>
              <a:t> SG</a:t>
            </a:r>
          </a:p>
          <a:p>
            <a:endParaRPr lang="en-US" b="1" dirty="0" smtClean="0"/>
          </a:p>
          <a:p>
            <a:pPr eaLnBrk="1" hangingPunct="1"/>
            <a:r>
              <a:rPr lang="hu-HU" dirty="0" smtClean="0"/>
              <a:t>Távtartó szalag</a:t>
            </a:r>
            <a:endParaRPr lang="en-US" dirty="0" smtClean="0"/>
          </a:p>
          <a:p>
            <a:pPr eaLnBrk="1" hangingPunct="1"/>
            <a:r>
              <a:rPr lang="en-US" dirty="0" smtClean="0"/>
              <a:t>(EPDM, silicone,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foam tapes)</a:t>
            </a:r>
            <a:endParaRPr lang="en-US" dirty="0"/>
          </a:p>
        </p:txBody>
      </p:sp>
      <p:cxnSp>
        <p:nvCxnSpPr>
          <p:cNvPr id="23" name="Gewinkelte Verbindung 22"/>
          <p:cNvCxnSpPr/>
          <p:nvPr/>
        </p:nvCxnSpPr>
        <p:spPr>
          <a:xfrm>
            <a:off x="1648306" y="1412776"/>
            <a:ext cx="3499758" cy="93610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 Verbindung 23"/>
          <p:cNvCxnSpPr/>
          <p:nvPr/>
        </p:nvCxnSpPr>
        <p:spPr>
          <a:xfrm>
            <a:off x="1591604" y="1989138"/>
            <a:ext cx="1778230" cy="503758"/>
          </a:xfrm>
          <a:prstGeom prst="bentConnector3">
            <a:avLst>
              <a:gd name="adj1" fmla="val 81317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winkelte Verbindung 26"/>
          <p:cNvCxnSpPr/>
          <p:nvPr/>
        </p:nvCxnSpPr>
        <p:spPr>
          <a:xfrm>
            <a:off x="1591604" y="3068960"/>
            <a:ext cx="2842183" cy="5167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winkelte Verbindung 27"/>
          <p:cNvCxnSpPr/>
          <p:nvPr/>
        </p:nvCxnSpPr>
        <p:spPr>
          <a:xfrm flipV="1">
            <a:off x="1591604" y="4293098"/>
            <a:ext cx="2188234" cy="14401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winkelte Verbindung 29"/>
          <p:cNvCxnSpPr/>
          <p:nvPr/>
        </p:nvCxnSpPr>
        <p:spPr>
          <a:xfrm flipV="1">
            <a:off x="1826506" y="4797286"/>
            <a:ext cx="1953332" cy="18839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CC35396D-BA66-421D-80E3-22DF4FDB1CA7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22</a:t>
            </a:fld>
            <a:r>
              <a:rPr lang="en-GB" smtClean="0"/>
              <a:t>  </a:t>
            </a:r>
            <a:endParaRPr lang="en-GB" dirty="0"/>
          </a:p>
        </p:txBody>
      </p:sp>
      <p:cxnSp>
        <p:nvCxnSpPr>
          <p:cNvPr id="26" name="Gewinkelte Verbindung 25"/>
          <p:cNvCxnSpPr/>
          <p:nvPr/>
        </p:nvCxnSpPr>
        <p:spPr>
          <a:xfrm>
            <a:off x="1591604" y="2492896"/>
            <a:ext cx="2692364" cy="21602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winkelte Verbindung 31"/>
          <p:cNvCxnSpPr/>
          <p:nvPr/>
        </p:nvCxnSpPr>
        <p:spPr>
          <a:xfrm flipV="1">
            <a:off x="1591604" y="3759414"/>
            <a:ext cx="3628468" cy="1159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6227762" y="4686235"/>
            <a:ext cx="2304677" cy="97640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72000" tIns="72000" rIns="72000" bIns="72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dirty="0" err="1" smtClean="0">
                <a:latin typeface="+mj-lt"/>
              </a:rPr>
              <a:t>Te</a:t>
            </a:r>
            <a:r>
              <a:rPr lang="hu-HU" sz="1800" b="1" dirty="0" err="1" smtClean="0">
                <a:latin typeface="+mj-lt"/>
              </a:rPr>
              <a:t>sztek</a:t>
            </a:r>
            <a:endParaRPr lang="en-US" sz="1800" b="1" dirty="0">
              <a:latin typeface="+mj-lt"/>
            </a:endParaRPr>
          </a:p>
          <a:p>
            <a:pPr marL="270000" indent="-27000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+mj-lt"/>
              </a:rPr>
              <a:t>Tapadás</a:t>
            </a:r>
            <a:endParaRPr lang="en-US" sz="1800" dirty="0">
              <a:latin typeface="+mj-lt"/>
            </a:endParaRPr>
          </a:p>
          <a:p>
            <a:pPr marL="270000" indent="-27000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+mj-lt"/>
              </a:rPr>
              <a:t>Kompatibilitás</a:t>
            </a:r>
            <a:r>
              <a:rPr lang="en-US" sz="1800" dirty="0" smtClean="0">
                <a:latin typeface="+mj-lt"/>
              </a:rPr>
              <a:t> 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26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349197"/>
              </p:ext>
            </p:extLst>
          </p:nvPr>
        </p:nvGraphicFramePr>
        <p:xfrm>
          <a:off x="286464" y="1268413"/>
          <a:ext cx="5722039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515"/>
                <a:gridCol w="1220524"/>
              </a:tblGrid>
              <a:tr h="288379"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noProof="0" dirty="0" smtClean="0"/>
                        <a:t>A</a:t>
                      </a:r>
                      <a:r>
                        <a:rPr lang="hu-HU" sz="1400" baseline="0" noProof="0" dirty="0" smtClean="0"/>
                        <a:t> teszt időtartama</a:t>
                      </a:r>
                      <a:endParaRPr lang="en-US" sz="1400" noProof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u-HU" sz="1600" b="1" baseline="0" noProof="0" dirty="0" smtClean="0"/>
                        <a:t>1K ragasztók </a:t>
                      </a:r>
                      <a:r>
                        <a:rPr lang="en-US" sz="1600" b="1" baseline="0" noProof="0" dirty="0" smtClean="0"/>
                        <a:t> Sikasil® SG-18, SG-20</a:t>
                      </a:r>
                      <a:endParaRPr lang="en-US" sz="1600" b="1" baseline="-25000" noProof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aseline="0" noProof="0" dirty="0" smtClean="0"/>
                        <a:t>Tapadásteszt alapfelületen</a:t>
                      </a:r>
                      <a:endParaRPr lang="en-US" sz="1600" baseline="-25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noProof="0" dirty="0" smtClean="0"/>
                        <a:t>33 </a:t>
                      </a:r>
                      <a:r>
                        <a:rPr lang="hu-HU" sz="1600" baseline="0" noProof="0" dirty="0" smtClean="0"/>
                        <a:t>nap</a:t>
                      </a:r>
                      <a:endParaRPr lang="en-US" sz="1600" baseline="0" noProof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noProof="0" dirty="0" smtClean="0"/>
                        <a:t>UV/</a:t>
                      </a:r>
                      <a:r>
                        <a:rPr lang="hu-HU" sz="1600" baseline="0" noProof="0" dirty="0" smtClean="0"/>
                        <a:t>nedvességfelvétel teszt</a:t>
                      </a:r>
                      <a:r>
                        <a:rPr lang="en-US" sz="1600" baseline="0" noProof="0" dirty="0" smtClean="0"/>
                        <a:t> with H-test </a:t>
                      </a:r>
                      <a:r>
                        <a:rPr lang="hu-HU" sz="1600" baseline="0" noProof="0" dirty="0" smtClean="0"/>
                        <a:t>mintán</a:t>
                      </a:r>
                      <a:endParaRPr lang="en-US" sz="1600" baseline="-25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noProof="0" dirty="0" smtClean="0"/>
                        <a:t>55 </a:t>
                      </a:r>
                      <a:r>
                        <a:rPr lang="hu-HU" sz="1600" baseline="0" noProof="0" dirty="0" smtClean="0"/>
                        <a:t>nap</a:t>
                      </a:r>
                      <a:endParaRPr lang="en-US" sz="1600" baseline="0" noProof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noProof="0" dirty="0" smtClean="0"/>
                        <a:t>Kompatibilitás tesztje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33 </a:t>
                      </a:r>
                      <a:r>
                        <a:rPr lang="hu-HU" sz="1600" noProof="0" dirty="0" smtClean="0"/>
                        <a:t>nap</a:t>
                      </a:r>
                      <a:endParaRPr lang="en-US" sz="1600" noProof="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baseline="0" noProof="0" dirty="0" smtClean="0"/>
                        <a:t>2K ragasztó </a:t>
                      </a:r>
                      <a:r>
                        <a:rPr lang="en-US" sz="1600" b="1" baseline="0" noProof="0" dirty="0" smtClean="0"/>
                        <a:t> Sikasil® SG-500, SG-500 CN, SG-550</a:t>
                      </a:r>
                      <a:endParaRPr lang="en-US" sz="1600" b="1" noProof="0" dirty="0" smtClean="0"/>
                    </a:p>
                  </a:txBody>
                  <a:tcPr>
                    <a:lnTlToBr w="12700" cmpd="sng">
                      <a:noFill/>
                      <a:prstDash val="solid"/>
                    </a:lnTlToB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aseline="0" noProof="0" dirty="0" smtClean="0"/>
                        <a:t>Tapadásteszt alapfelületen</a:t>
                      </a:r>
                      <a:endParaRPr lang="en-US" sz="1600" baseline="-25000" noProof="0" dirty="0" smtClean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33 </a:t>
                      </a:r>
                      <a:r>
                        <a:rPr lang="hu-HU" sz="1600" noProof="0" dirty="0" smtClean="0"/>
                        <a:t>nap</a:t>
                      </a:r>
                      <a:endParaRPr lang="en-US" sz="1600" noProof="0" dirty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noProof="0" dirty="0" smtClean="0"/>
                        <a:t>UV/</a:t>
                      </a:r>
                      <a:r>
                        <a:rPr lang="hu-HU" sz="1600" baseline="0" noProof="0" dirty="0" smtClean="0"/>
                        <a:t>nedvességfelvétel teszt</a:t>
                      </a:r>
                      <a:r>
                        <a:rPr lang="en-US" sz="1600" baseline="0" noProof="0" dirty="0" smtClean="0"/>
                        <a:t> with H-test </a:t>
                      </a:r>
                      <a:r>
                        <a:rPr lang="hu-HU" sz="1600" baseline="0" noProof="0" dirty="0" smtClean="0"/>
                        <a:t>mintán</a:t>
                      </a:r>
                      <a:endParaRPr lang="en-US" sz="1600" baseline="-25000" noProof="0" dirty="0" smtClean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33 </a:t>
                      </a:r>
                      <a:r>
                        <a:rPr lang="hu-HU" sz="1600" noProof="0" dirty="0" smtClean="0"/>
                        <a:t>nap</a:t>
                      </a:r>
                      <a:endParaRPr lang="en-US" sz="1600" noProof="0" dirty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noProof="0" dirty="0" smtClean="0"/>
                        <a:t>Kompatibilitás tesztje</a:t>
                      </a:r>
                      <a:endParaRPr lang="en-US" sz="1600" noProof="0" dirty="0" smtClean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33 </a:t>
                      </a:r>
                      <a:r>
                        <a:rPr lang="hu-HU" sz="1600" noProof="0" dirty="0" smtClean="0"/>
                        <a:t>nap</a:t>
                      </a:r>
                      <a:endParaRPr lang="en-US" sz="1600" noProof="0" dirty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noProof="0" dirty="0" smtClean="0"/>
                        <a:t>Minden időjárásálló</a:t>
                      </a:r>
                      <a:r>
                        <a:rPr lang="hu-HU" sz="1600" b="1" baseline="0" noProof="0" dirty="0" smtClean="0"/>
                        <a:t> külső tömítőanyag</a:t>
                      </a:r>
                      <a:endParaRPr lang="en-US" sz="1600" b="1" noProof="0" dirty="0" smtClean="0"/>
                    </a:p>
                  </a:txBody>
                  <a:tcPr>
                    <a:lnTlToBr w="12700" cmpd="sng">
                      <a:noFill/>
                      <a:prstDash val="solid"/>
                    </a:lnTlToB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aseline="0" noProof="0" dirty="0" smtClean="0"/>
                        <a:t>Tapadásteszt alapfelületen</a:t>
                      </a:r>
                      <a:endParaRPr lang="en-US" sz="1600" baseline="-25000" noProof="0" dirty="0" smtClean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33 </a:t>
                      </a:r>
                      <a:r>
                        <a:rPr lang="hu-HU" sz="1600" noProof="0" dirty="0" smtClean="0"/>
                        <a:t>nap</a:t>
                      </a:r>
                      <a:endParaRPr lang="en-US" sz="1600" noProof="0" dirty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noProof="0" dirty="0" smtClean="0"/>
                        <a:t>Kompatibilitás tesztje</a:t>
                      </a:r>
                      <a:endParaRPr lang="en-US" sz="1600" noProof="0" dirty="0" smtClean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33 </a:t>
                      </a:r>
                      <a:r>
                        <a:rPr lang="hu-HU" sz="1600" noProof="0" dirty="0" smtClean="0"/>
                        <a:t>nap</a:t>
                      </a:r>
                      <a:endParaRPr lang="en-US" sz="1600" noProof="0" dirty="0"/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 smtClean="0"/>
                        <a:t>Sikasil®WS-355</a:t>
                      </a:r>
                      <a:r>
                        <a:rPr lang="hu-HU" sz="1600" b="1" noProof="0" dirty="0" smtClean="0"/>
                        <a:t>  „kiválásmentes” szilikon tömítőanyag</a:t>
                      </a:r>
                      <a:endParaRPr lang="en-US" sz="1600" b="1" noProof="0" dirty="0" smtClean="0"/>
                    </a:p>
                  </a:txBody>
                  <a:tcPr>
                    <a:lnTlToBr w="12700" cmpd="sng">
                      <a:noFill/>
                      <a:prstDash val="solid"/>
                    </a:lnTlToB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noProof="0" dirty="0" smtClean="0"/>
                        <a:t>„ Kiválás” tesztje</a:t>
                      </a:r>
                      <a:r>
                        <a:rPr lang="hu-HU" sz="1600" b="0" baseline="0" noProof="0" dirty="0" smtClean="0"/>
                        <a:t> az erre érzékeny alapfelületen</a:t>
                      </a:r>
                      <a:endParaRPr lang="en-US" sz="1600" b="0" noProof="0" dirty="0" smtClean="0"/>
                    </a:p>
                  </a:txBody>
                  <a:tcPr>
                    <a:lnTlToBr w="12700" cmpd="sng">
                      <a:noFill/>
                      <a:prstDash val="solid"/>
                    </a:lnTlToB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45 </a:t>
                      </a:r>
                      <a:r>
                        <a:rPr lang="hu-HU" sz="1600" noProof="0" dirty="0" smtClean="0"/>
                        <a:t>nap</a:t>
                      </a:r>
                      <a:endParaRPr lang="en-US" sz="1600" noProof="0" dirty="0"/>
                    </a:p>
                  </a:txBody>
                  <a:tcPr>
                    <a:lnTlToBr w="12700" cmpd="sng">
                      <a:noFill/>
                      <a:prstDash val="solid"/>
                    </a:lnTlToB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CC16660-E7B3-4279-9CA8-9206D7512E5B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23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37" name="Titel 5"/>
          <p:cNvSpPr txBox="1">
            <a:spLocks/>
          </p:cNvSpPr>
          <p:nvPr/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dirty="0"/>
              <a:t/>
            </a:r>
            <a:br>
              <a:rPr lang="en-GB" dirty="0"/>
            </a:b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lab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tesztek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8" t="23773" r="1830" b="7872"/>
          <a:stretch/>
        </p:blipFill>
        <p:spPr bwMode="auto">
          <a:xfrm>
            <a:off x="6877050" y="1282396"/>
            <a:ext cx="1872000" cy="148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14029" r="48354" b="15832"/>
          <a:stretch/>
        </p:blipFill>
        <p:spPr bwMode="auto">
          <a:xfrm>
            <a:off x="6877050" y="2960812"/>
            <a:ext cx="1872000" cy="14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Gewinkelte Verbindung 27"/>
          <p:cNvCxnSpPr/>
          <p:nvPr/>
        </p:nvCxnSpPr>
        <p:spPr>
          <a:xfrm flipV="1">
            <a:off x="6005295" y="3789040"/>
            <a:ext cx="1303009" cy="21004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winkelte Verbindung 29"/>
          <p:cNvCxnSpPr/>
          <p:nvPr/>
        </p:nvCxnSpPr>
        <p:spPr>
          <a:xfrm flipV="1">
            <a:off x="6005295" y="2636912"/>
            <a:ext cx="1086985" cy="989790"/>
          </a:xfrm>
          <a:prstGeom prst="bentConnector3">
            <a:avLst>
              <a:gd name="adj1" fmla="val 50601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3745" r="4680" b="2252"/>
          <a:stretch/>
        </p:blipFill>
        <p:spPr bwMode="auto">
          <a:xfrm>
            <a:off x="6877050" y="4581128"/>
            <a:ext cx="1871663" cy="133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winkelte Verbindung 13"/>
          <p:cNvCxnSpPr/>
          <p:nvPr/>
        </p:nvCxnSpPr>
        <p:spPr>
          <a:xfrm>
            <a:off x="6005295" y="4359128"/>
            <a:ext cx="1591041" cy="1014088"/>
          </a:xfrm>
          <a:prstGeom prst="bentConnector3">
            <a:avLst>
              <a:gd name="adj1" fmla="val 40630"/>
            </a:avLst>
          </a:prstGeom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90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B9AA3474-BEFC-4D70-8E0F-BD2484218074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Structural Sealant Glazing Application, V1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24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37" name="Titel 5"/>
          <p:cNvSpPr txBox="1">
            <a:spLocks/>
          </p:cNvSpPr>
          <p:nvPr/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 baseline="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dirty="0"/>
              <a:t/>
            </a:r>
            <a:br>
              <a:rPr lang="en-GB" dirty="0"/>
            </a:b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lab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te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szt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, alapfelületek beküldése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Rechteck 1">
            <a:hlinkClick r:id="rId3"/>
          </p:cNvPr>
          <p:cNvSpPr/>
          <p:nvPr/>
        </p:nvSpPr>
        <p:spPr>
          <a:xfrm>
            <a:off x="329995" y="1752208"/>
            <a:ext cx="8418718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/>
              <a:t>http://ses.sika.com/en/solutions_products/services/technical_service.html</a:t>
            </a:r>
          </a:p>
        </p:txBody>
      </p:sp>
      <p:sp>
        <p:nvSpPr>
          <p:cNvPr id="6" name="Rechteck 5"/>
          <p:cNvSpPr/>
          <p:nvPr/>
        </p:nvSpPr>
        <p:spPr>
          <a:xfrm>
            <a:off x="329996" y="1268413"/>
            <a:ext cx="207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Információs formula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4864"/>
            <a:ext cx="8388000" cy="296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329995" y="5301208"/>
            <a:ext cx="4182363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hu-HU" b="1" dirty="0" smtClean="0"/>
              <a:t>Alapadatok</a:t>
            </a:r>
            <a:r>
              <a:rPr lang="en-US" b="1" dirty="0" smtClean="0"/>
              <a:t> 1 &amp; 2</a:t>
            </a:r>
          </a:p>
          <a:p>
            <a:r>
              <a:rPr lang="hu-HU" b="1" dirty="0" smtClean="0"/>
              <a:t>A minták leírása</a:t>
            </a:r>
            <a:r>
              <a:rPr lang="en-US" b="1" dirty="0" smtClean="0"/>
              <a:t>  3 &amp; 4</a:t>
            </a:r>
            <a:endParaRPr lang="en-US" b="1" dirty="0"/>
          </a:p>
        </p:txBody>
      </p:sp>
      <p:sp>
        <p:nvSpPr>
          <p:cNvPr id="7" name="Interaktive Schaltfläche: Informationen 6">
            <a:hlinkClick r:id="" action="ppaction://noaction" highlightClick="1"/>
          </p:cNvPr>
          <p:cNvSpPr/>
          <p:nvPr/>
        </p:nvSpPr>
        <p:spPr bwMode="auto">
          <a:xfrm>
            <a:off x="8388102" y="1762723"/>
            <a:ext cx="360362" cy="348302"/>
          </a:xfrm>
          <a:prstGeom prst="actionButtonInformation">
            <a:avLst/>
          </a:prstGeom>
          <a:noFill/>
          <a:ln w="19050">
            <a:solidFill>
              <a:srgbClr val="4B4B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altLang="en-US" dirty="0" smtClean="0"/>
              <a:t>Primer</a:t>
            </a:r>
            <a:r>
              <a:rPr lang="hu-HU" altLang="en-US" dirty="0" smtClean="0"/>
              <a:t> </a:t>
            </a:r>
            <a:r>
              <a:rPr lang="en-GB" altLang="en-US" dirty="0" smtClean="0"/>
              <a:t>/</a:t>
            </a:r>
            <a:r>
              <a:rPr lang="hu-HU" altLang="en-US" dirty="0" smtClean="0"/>
              <a:t> </a:t>
            </a:r>
            <a:r>
              <a:rPr lang="en-GB" altLang="en-US" dirty="0" smtClean="0"/>
              <a:t>a</a:t>
            </a:r>
            <a:r>
              <a:rPr lang="hu-HU" altLang="en-US" dirty="0" err="1" smtClean="0"/>
              <a:t>Ktivator</a:t>
            </a:r>
            <a:r>
              <a:rPr lang="hu-HU" altLang="en-US" dirty="0" smtClean="0"/>
              <a:t> </a:t>
            </a:r>
            <a:r>
              <a:rPr lang="en-GB" altLang="en-US" dirty="0" smtClean="0"/>
              <a:t> </a:t>
            </a:r>
            <a:r>
              <a:rPr lang="hu-HU" altLang="en-US" dirty="0" smtClean="0"/>
              <a:t>Porlakkozott alumíniumon</a:t>
            </a:r>
            <a:endParaRPr lang="en-US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F5B55FC-AFEC-4C55-88F8-C6327E775149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25</a:t>
            </a:fld>
            <a:r>
              <a:rPr lang="en-GB" smtClean="0"/>
              <a:t>  </a:t>
            </a:r>
            <a:endParaRPr lang="en-GB" dirty="0"/>
          </a:p>
        </p:txBody>
      </p:sp>
      <p:pic>
        <p:nvPicPr>
          <p:cNvPr id="8" name="Picture 3" descr="010_schälversuch_posit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" b="114"/>
          <a:stretch>
            <a:fillRect/>
          </a:stretch>
        </p:blipFill>
        <p:spPr bwMode="auto">
          <a:xfrm>
            <a:off x="316707" y="1282815"/>
            <a:ext cx="4365160" cy="39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787900" y="1736592"/>
            <a:ext cx="4001728" cy="40408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33" tIns="40067" rIns="80133" bIns="40067">
            <a:spAutoFit/>
          </a:bodyPr>
          <a:lstStyle>
            <a:lvl1pPr defTabSz="801688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sz="2100" dirty="0" smtClean="0">
                <a:solidFill>
                  <a:srgbClr val="2D3530"/>
                </a:solidFill>
                <a:latin typeface="+mn-lt"/>
              </a:rPr>
              <a:t>Előkészítő anyag használata mellett</a:t>
            </a:r>
            <a:endParaRPr lang="en-US" altLang="en-US" sz="2100" dirty="0" smtClean="0">
              <a:solidFill>
                <a:srgbClr val="2D3530"/>
              </a:solidFill>
              <a:latin typeface="+mn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798251" y="4343400"/>
            <a:ext cx="3881952" cy="40408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33" tIns="40067" rIns="80133" bIns="40067">
            <a:spAutoFit/>
          </a:bodyPr>
          <a:lstStyle>
            <a:lvl1pPr defTabSz="801688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sz="2100" dirty="0" smtClean="0">
                <a:solidFill>
                  <a:srgbClr val="2D3530"/>
                </a:solidFill>
                <a:latin typeface="+mn-lt"/>
              </a:rPr>
              <a:t>Előkészítő anyag használata nélkül</a:t>
            </a:r>
            <a:endParaRPr lang="en-US" altLang="en-US" sz="2100" dirty="0">
              <a:solidFill>
                <a:srgbClr val="2D3530"/>
              </a:solidFill>
              <a:latin typeface="+mn-lt"/>
            </a:endParaRPr>
          </a:p>
        </p:txBody>
      </p:sp>
      <p:cxnSp>
        <p:nvCxnSpPr>
          <p:cNvPr id="3" name="Gerade Verbindung mit Pfeil 2"/>
          <p:cNvCxnSpPr>
            <a:stCxn id="9" idx="1"/>
          </p:cNvCxnSpPr>
          <p:nvPr/>
        </p:nvCxnSpPr>
        <p:spPr>
          <a:xfrm flipH="1">
            <a:off x="2843808" y="1938633"/>
            <a:ext cx="1944092" cy="149036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11" idx="1"/>
          </p:cNvCxnSpPr>
          <p:nvPr/>
        </p:nvCxnSpPr>
        <p:spPr>
          <a:xfrm flipH="1">
            <a:off x="3690055" y="4545441"/>
            <a:ext cx="1108196" cy="1076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9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338" y="260648"/>
            <a:ext cx="8569138" cy="684076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lab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tes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zt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eredmény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minta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641653"/>
              </p:ext>
            </p:extLst>
          </p:nvPr>
        </p:nvGraphicFramePr>
        <p:xfrm>
          <a:off x="368274" y="3284984"/>
          <a:ext cx="5499870" cy="324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2335496"/>
                <a:gridCol w="2516302"/>
              </a:tblGrid>
              <a:tr h="3467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Note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/>
                        <a:t>Assessment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0" noProof="0" dirty="0" smtClean="0"/>
                        <a:t>Bond</a:t>
                      </a:r>
                      <a:endParaRPr lang="en-US" sz="1600" i="0" noProof="0" dirty="0"/>
                    </a:p>
                  </a:txBody>
                  <a:tcPr/>
                </a:tc>
              </a:tr>
              <a:tr h="531083"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/>
                        <a:t>1</a:t>
                      </a:r>
                      <a:endParaRPr lang="en-US" sz="1600" b="0" baseline="-25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noProof="0" dirty="0" smtClean="0"/>
                        <a:t>Tapadás</a:t>
                      </a:r>
                      <a:r>
                        <a:rPr lang="hu-HU" sz="1600" baseline="0" noProof="0" dirty="0" smtClean="0"/>
                        <a:t> megfelelő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/>
                        <a:t>&gt;95%</a:t>
                      </a:r>
                      <a:r>
                        <a:rPr lang="en-US" sz="1600" baseline="0" noProof="0" dirty="0" smtClean="0"/>
                        <a:t> </a:t>
                      </a:r>
                      <a:r>
                        <a:rPr lang="hu-HU" sz="1600" baseline="0" noProof="0" dirty="0" smtClean="0"/>
                        <a:t>kohéziós tapadásvesztés</a:t>
                      </a:r>
                      <a:endParaRPr lang="en-US" sz="1600" noProof="0" dirty="0"/>
                    </a:p>
                  </a:txBody>
                  <a:tcPr/>
                </a:tc>
              </a:tr>
              <a:tr h="531083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noProof="0" dirty="0" smtClean="0"/>
                        <a:t>2</a:t>
                      </a:r>
                      <a:endParaRPr lang="en-US" sz="1600" b="0" baseline="-25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noProof="0" dirty="0" smtClean="0"/>
                        <a:t>Tapadás</a:t>
                      </a:r>
                      <a:r>
                        <a:rPr lang="hu-HU" sz="1600" baseline="0" noProof="0" dirty="0" smtClean="0"/>
                        <a:t> alapvetően megfelelő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&gt;75%</a:t>
                      </a:r>
                      <a:r>
                        <a:rPr lang="hu-HU" sz="1600" noProof="0" dirty="0" smtClean="0"/>
                        <a:t> </a:t>
                      </a:r>
                      <a:r>
                        <a:rPr lang="hu-HU" sz="1600" baseline="0" noProof="0" dirty="0" smtClean="0"/>
                        <a:t>kohéziós tapadásvesztés</a:t>
                      </a:r>
                      <a:endParaRPr lang="en-US" sz="1600" noProof="0" dirty="0" smtClean="0"/>
                    </a:p>
                  </a:txBody>
                  <a:tcPr/>
                </a:tc>
              </a:tr>
              <a:tr h="531083"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/>
                        <a:t>3</a:t>
                      </a:r>
                      <a:endParaRPr lang="en-US" sz="1600" b="0" baseline="-25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noProof="0" dirty="0" smtClean="0"/>
                        <a:t>Tapadás nem megfelelő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&gt;25%</a:t>
                      </a:r>
                      <a:r>
                        <a:rPr lang="hu-HU" sz="1600" noProof="0" dirty="0" smtClean="0"/>
                        <a:t> </a:t>
                      </a:r>
                      <a:r>
                        <a:rPr lang="hu-HU" sz="1600" baseline="0" noProof="0" dirty="0" smtClean="0"/>
                        <a:t>kohéziós tapadásvesztés</a:t>
                      </a:r>
                      <a:endParaRPr lang="en-US" sz="1600" noProof="0" dirty="0" smtClean="0"/>
                    </a:p>
                  </a:txBody>
                  <a:tcPr/>
                </a:tc>
              </a:tr>
              <a:tr h="754697"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 smtClean="0"/>
                        <a:t>4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noProof="0" dirty="0" smtClean="0"/>
                        <a:t>Tapadás nem megfelelő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&lt;25%</a:t>
                      </a:r>
                      <a:r>
                        <a:rPr lang="hu-HU" sz="1600" noProof="0" dirty="0" smtClean="0"/>
                        <a:t> </a:t>
                      </a:r>
                      <a:r>
                        <a:rPr lang="hu-HU" sz="1600" baseline="0" noProof="0" dirty="0" smtClean="0"/>
                        <a:t>kohéziós tapadásvesztés</a:t>
                      </a:r>
                      <a:endParaRPr lang="en-US" sz="1600" noProof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 smtClean="0"/>
                    </a:p>
                  </a:txBody>
                  <a:tcPr/>
                </a:tc>
              </a:tr>
              <a:tr h="3296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 smtClean="0"/>
                        <a:t>5</a:t>
                      </a:r>
                      <a:endParaRPr lang="en-US" sz="1600" b="0" baseline="-25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noProof="0" dirty="0" smtClean="0"/>
                        <a:t>Tapadás nem megfelelő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/>
                        <a:t>0%</a:t>
                      </a:r>
                      <a:r>
                        <a:rPr lang="hu-HU" sz="1600" noProof="0" dirty="0" smtClean="0"/>
                        <a:t> </a:t>
                      </a:r>
                      <a:endParaRPr lang="en-US" sz="16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feld 17"/>
          <p:cNvSpPr txBox="1"/>
          <p:nvPr/>
        </p:nvSpPr>
        <p:spPr>
          <a:xfrm>
            <a:off x="6156176" y="3933056"/>
            <a:ext cx="28803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/>
              <a:t>B: </a:t>
            </a:r>
            <a:r>
              <a:rPr lang="en-US" sz="1600" dirty="0" smtClean="0"/>
              <a:t>7d  23 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°C</a:t>
            </a:r>
            <a:r>
              <a:rPr lang="en-US" sz="1600" dirty="0" smtClean="0"/>
              <a:t>/ 50% RH (DIN50014)</a:t>
            </a:r>
          </a:p>
          <a:p>
            <a:r>
              <a:rPr lang="en-US" sz="1600" b="1" dirty="0" smtClean="0"/>
              <a:t>P: </a:t>
            </a:r>
            <a:r>
              <a:rPr lang="en-US" sz="1600" dirty="0" smtClean="0"/>
              <a:t>7d  @ 55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°C</a:t>
            </a:r>
            <a:r>
              <a:rPr lang="hu-H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u-HU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deszt</a:t>
            </a:r>
            <a:r>
              <a:rPr lang="hu-HU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u-HU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viz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156176" y="5281929"/>
            <a:ext cx="2736999" cy="811367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36000" rIns="0" bIns="36000" rtlCol="0">
            <a:spAutoFit/>
          </a:bodyPr>
          <a:lstStyle/>
          <a:p>
            <a:r>
              <a:rPr lang="hu-HU" sz="1600" b="1" dirty="0" smtClean="0"/>
              <a:t>Értékelés</a:t>
            </a:r>
            <a:endParaRPr lang="en-US" sz="1600" b="1" dirty="0" smtClean="0"/>
          </a:p>
          <a:p>
            <a:r>
              <a:rPr lang="en-US" sz="1600" dirty="0" smtClean="0"/>
              <a:t>1: </a:t>
            </a:r>
            <a:r>
              <a:rPr lang="hu-HU" sz="1600" dirty="0" smtClean="0"/>
              <a:t>elfogadva</a:t>
            </a:r>
            <a:r>
              <a:rPr lang="en-US" sz="1600" dirty="0" smtClean="0"/>
              <a:t> SG</a:t>
            </a:r>
            <a:r>
              <a:rPr lang="hu-HU" sz="1600" dirty="0" smtClean="0"/>
              <a:t> ragasztáshoz</a:t>
            </a:r>
            <a:endParaRPr lang="en-US" sz="1600" dirty="0" smtClean="0"/>
          </a:p>
          <a:p>
            <a:r>
              <a:rPr lang="en-US" sz="1600" dirty="0" smtClean="0"/>
              <a:t>1 </a:t>
            </a:r>
            <a:r>
              <a:rPr lang="hu-HU" sz="1600" dirty="0" smtClean="0"/>
              <a:t>és</a:t>
            </a:r>
            <a:r>
              <a:rPr lang="en-US" sz="1600" dirty="0" smtClean="0"/>
              <a:t> 2: </a:t>
            </a:r>
            <a:r>
              <a:rPr lang="hu-HU" sz="1600" dirty="0" smtClean="0"/>
              <a:t>elfogadva</a:t>
            </a:r>
            <a:r>
              <a:rPr lang="en-US" sz="1600" dirty="0" smtClean="0"/>
              <a:t> WS</a:t>
            </a:r>
            <a:r>
              <a:rPr lang="hu-HU" sz="1600" dirty="0" smtClean="0"/>
              <a:t> </a:t>
            </a:r>
            <a:r>
              <a:rPr lang="hu-HU" sz="1600" dirty="0" err="1" smtClean="0"/>
              <a:t>tomítéshez</a:t>
            </a:r>
            <a:endParaRPr lang="en-US" sz="1600" dirty="0"/>
          </a:p>
        </p:txBody>
      </p:sp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147772"/>
              </p:ext>
            </p:extLst>
          </p:nvPr>
        </p:nvGraphicFramePr>
        <p:xfrm>
          <a:off x="292288" y="944725"/>
          <a:ext cx="8600885" cy="2204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244"/>
                <a:gridCol w="764097"/>
                <a:gridCol w="1681015"/>
                <a:gridCol w="764097"/>
                <a:gridCol w="1983378"/>
                <a:gridCol w="369939"/>
                <a:gridCol w="369939"/>
                <a:gridCol w="369939"/>
                <a:gridCol w="388237"/>
              </a:tblGrid>
              <a:tr h="427947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noProof="0" dirty="0" smtClean="0"/>
                        <a:t>Felület előkészítés 1</a:t>
                      </a:r>
                      <a:endParaRPr lang="en-US" sz="1600" noProof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 * [min]</a:t>
                      </a:r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noProof="0" dirty="0" smtClean="0"/>
                        <a:t>Felület előkészítés 2</a:t>
                      </a:r>
                      <a:endParaRPr lang="en-US" sz="1600" noProof="0" dirty="0" smtClean="0"/>
                    </a:p>
                    <a:p>
                      <a:pPr algn="l"/>
                      <a:endParaRPr lang="en-US" sz="1600" i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t*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[min]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i="0" dirty="0" smtClean="0"/>
                        <a:t>Sika® </a:t>
                      </a:r>
                      <a:r>
                        <a:rPr lang="hu-HU" sz="1600" i="0" dirty="0" smtClean="0"/>
                        <a:t>ragasztó</a:t>
                      </a:r>
                      <a:endParaRPr lang="en-US" sz="1600" i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hu-HU" sz="1600" i="0" dirty="0" smtClean="0"/>
                        <a:t>Eredmény</a:t>
                      </a:r>
                      <a:endParaRPr lang="en-US" sz="1600" i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i="0" dirty="0"/>
                    </a:p>
                  </a:txBody>
                  <a:tcPr/>
                </a:tc>
              </a:tr>
              <a:tr h="387202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</a:rPr>
                        <a:t>P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</a:rPr>
                        <a:t>P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</a:rPr>
                        <a:t>P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45276">
                <a:tc>
                  <a:txBody>
                    <a:bodyPr/>
                    <a:lstStyle/>
                    <a:p>
                      <a:r>
                        <a:rPr lang="en-US" sz="1600" b="0" baseline="0" noProof="0" dirty="0" smtClean="0"/>
                        <a:t>Sika® Cleaner P</a:t>
                      </a:r>
                      <a:endParaRPr lang="en-US" sz="1600" b="0" baseline="-25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Sikasil</a:t>
                      </a:r>
                      <a:r>
                        <a:rPr lang="en-US" sz="1600" b="0" baseline="30000" noProof="0" dirty="0" smtClean="0"/>
                        <a:t>®</a:t>
                      </a:r>
                      <a:r>
                        <a:rPr lang="en-US" sz="1600" b="0" baseline="0" noProof="0" dirty="0" smtClean="0"/>
                        <a:t> SG-500 </a:t>
                      </a:r>
                      <a:endParaRPr lang="en-US" sz="1600" b="0" baseline="-25000" noProof="0" dirty="0" smtClean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1</a:t>
                      </a:r>
                      <a:endParaRPr lang="en-US" sz="1600" noProof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1</a:t>
                      </a:r>
                      <a:endParaRPr lang="en-US" sz="1600" noProof="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1</a:t>
                      </a:r>
                      <a:endParaRPr lang="en-US" sz="1600" noProof="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Sika® Aktivator-205</a:t>
                      </a:r>
                      <a:endParaRPr lang="en-US" sz="1600" b="0" baseline="-25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Sikasil</a:t>
                      </a:r>
                      <a:r>
                        <a:rPr lang="en-US" sz="1600" b="0" baseline="30000" noProof="0" dirty="0" smtClean="0"/>
                        <a:t>®</a:t>
                      </a:r>
                      <a:r>
                        <a:rPr lang="en-US" sz="1600" b="0" baseline="0" noProof="0" dirty="0" smtClean="0"/>
                        <a:t> SG-500 </a:t>
                      </a:r>
                      <a:endParaRPr lang="en-US" sz="1600" b="0" baseline="-25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</a:tr>
              <a:tr h="354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Sika® Cleaner P</a:t>
                      </a:r>
                      <a:endParaRPr lang="en-US" sz="1600" b="0" baseline="-25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Sikasil</a:t>
                      </a:r>
                      <a:r>
                        <a:rPr lang="en-US" sz="1600" b="0" baseline="30000" noProof="0" dirty="0" smtClean="0"/>
                        <a:t>®</a:t>
                      </a:r>
                      <a:r>
                        <a:rPr lang="en-US" sz="1600" b="0" baseline="0" noProof="0" dirty="0" smtClean="0"/>
                        <a:t> SG-20</a:t>
                      </a:r>
                      <a:endParaRPr lang="en-US" sz="1600" b="0" baseline="-25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</a:tr>
              <a:tr h="336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Sika® Aktivator</a:t>
                      </a:r>
                      <a:endParaRPr lang="en-US" sz="1600" b="0" baseline="-25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10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Sikasil</a:t>
                      </a:r>
                      <a:r>
                        <a:rPr lang="en-US" sz="1600" b="0" baseline="30000" noProof="0" dirty="0" smtClean="0"/>
                        <a:t>®</a:t>
                      </a:r>
                      <a:r>
                        <a:rPr lang="en-US" sz="1600" b="0" baseline="0" noProof="0" dirty="0" smtClean="0"/>
                        <a:t> SG-20 </a:t>
                      </a:r>
                      <a:endParaRPr lang="en-US" sz="1600" b="0" baseline="-25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D34F5689-1C12-4810-BF54-54678EC636A3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26</a:t>
            </a:fld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1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291593" y="1268760"/>
            <a:ext cx="6404481" cy="165618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hu-HU" dirty="0" smtClean="0"/>
              <a:t>Nem megengedett </a:t>
            </a:r>
            <a:r>
              <a:rPr lang="en-US" dirty="0" smtClean="0"/>
              <a:t>EPDM </a:t>
            </a:r>
            <a:r>
              <a:rPr lang="en-US" dirty="0" err="1" smtClean="0"/>
              <a:t>profil</a:t>
            </a:r>
            <a:r>
              <a:rPr lang="hu-HU" dirty="0" smtClean="0"/>
              <a:t> hatása</a:t>
            </a: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hu-HU" dirty="0" smtClean="0"/>
              <a:t>Nem megengedett tömítőanyag hatása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hu-HU" dirty="0" smtClean="0"/>
              <a:t>szerves lágyító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Lab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Tes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 –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kompatibiltás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13253" y="4509119"/>
            <a:ext cx="1990209" cy="150810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000" b="1" dirty="0" smtClean="0">
                <a:latin typeface="+mn-lt"/>
              </a:rPr>
              <a:t>1) </a:t>
            </a:r>
            <a:r>
              <a:rPr lang="hu-HU" sz="2000" b="1" dirty="0" err="1" smtClean="0">
                <a:latin typeface="+mn-lt"/>
              </a:rPr>
              <a:t>elszineződés</a:t>
            </a:r>
            <a:r>
              <a:rPr lang="en-GB" sz="2000" dirty="0" smtClean="0">
                <a:latin typeface="+mn-lt"/>
              </a:rPr>
              <a:t/>
            </a:r>
            <a:br>
              <a:rPr lang="en-GB" sz="2000" dirty="0" smtClean="0">
                <a:latin typeface="+mn-lt"/>
              </a:rPr>
            </a:br>
            <a:r>
              <a:rPr lang="en-GB" sz="2000" dirty="0">
                <a:latin typeface="+mn-lt"/>
              </a:rPr>
              <a:t/>
            </a:r>
            <a:br>
              <a:rPr lang="en-GB" sz="2000" dirty="0">
                <a:latin typeface="+mn-lt"/>
              </a:rPr>
            </a:br>
            <a:r>
              <a:rPr lang="en-GB" sz="2000" dirty="0" smtClean="0">
                <a:latin typeface="+mn-lt"/>
              </a:rPr>
              <a:t/>
            </a:r>
            <a:br>
              <a:rPr lang="en-GB" sz="2000" dirty="0" smtClean="0">
                <a:latin typeface="+mn-lt"/>
              </a:rPr>
            </a:br>
            <a:endParaRPr lang="en-GB" sz="1600" dirty="0" smtClean="0">
              <a:latin typeface="+mn-lt"/>
            </a:endParaRPr>
          </a:p>
          <a:p>
            <a:pPr algn="ctr" eaLnBrk="1" hangingPunct="1"/>
            <a:r>
              <a:rPr lang="en-GB" sz="1600" dirty="0" smtClean="0">
                <a:latin typeface="+mn-lt"/>
              </a:rPr>
              <a:t>ASTM C1087</a:t>
            </a:r>
            <a:endParaRPr lang="en-GB" sz="2000" dirty="0">
              <a:latin typeface="+mn-lt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483768" y="4523636"/>
            <a:ext cx="2016125" cy="156966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indent="-268288" eaLnBrk="1" hangingPunct="1"/>
            <a:r>
              <a:rPr lang="en-GB" sz="2000" b="1" dirty="0" smtClean="0">
                <a:latin typeface="+mn-lt"/>
              </a:rPr>
              <a:t>2</a:t>
            </a:r>
            <a:r>
              <a:rPr lang="hu-HU" sz="2000" b="1" dirty="0" smtClean="0">
                <a:latin typeface="+mn-lt"/>
              </a:rPr>
              <a:t>) Mechanikai tulajdonságok változása</a:t>
            </a:r>
            <a:endParaRPr lang="en-GB" sz="2000" b="1" dirty="0" smtClean="0">
              <a:latin typeface="+mn-lt"/>
            </a:endParaRPr>
          </a:p>
          <a:p>
            <a:pPr marL="179388" indent="-179388" algn="ctr" eaLnBrk="1" hangingPunct="1"/>
            <a:endParaRPr lang="en-GB" sz="2000" b="1" dirty="0">
              <a:latin typeface="+mn-lt"/>
            </a:endParaRPr>
          </a:p>
          <a:p>
            <a:pPr marL="179388" indent="-179388" algn="ctr" eaLnBrk="1" hangingPunct="1"/>
            <a:r>
              <a:rPr lang="en-GB" sz="1600" dirty="0" smtClean="0">
                <a:latin typeface="+mn-lt"/>
              </a:rPr>
              <a:t>ETAG 002</a:t>
            </a:r>
            <a:endParaRPr lang="en-GB" sz="1600" dirty="0">
              <a:latin typeface="+mn-lt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4695391" y="4509119"/>
            <a:ext cx="2396889" cy="120032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indent="-268288" eaLnBrk="1" hangingPunct="1"/>
            <a:r>
              <a:rPr lang="en-GB" sz="2000" b="1" dirty="0">
                <a:latin typeface="+mn-lt"/>
              </a:rPr>
              <a:t>3) </a:t>
            </a:r>
            <a:r>
              <a:rPr lang="hu-HU" sz="2000" b="1" dirty="0" smtClean="0">
                <a:latin typeface="+mn-lt"/>
              </a:rPr>
              <a:t>Tapadásvesztés</a:t>
            </a:r>
            <a:endParaRPr lang="en-GB" sz="2000" b="1" dirty="0" smtClean="0">
              <a:latin typeface="+mn-lt"/>
            </a:endParaRPr>
          </a:p>
          <a:p>
            <a:pPr algn="ctr" eaLnBrk="1" hangingPunct="1"/>
            <a:r>
              <a:rPr lang="en-GB" sz="2000" dirty="0" smtClean="0">
                <a:latin typeface="+mn-lt"/>
              </a:rPr>
              <a:t/>
            </a:r>
            <a:br>
              <a:rPr lang="en-GB" sz="20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ETAG 002  </a:t>
            </a:r>
            <a:br>
              <a:rPr lang="en-GB" sz="16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ASTM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C1087</a:t>
            </a:r>
            <a:endParaRPr lang="en-GB" sz="1600" dirty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7F2B10A-C886-4914-A460-F26823A3F337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27</a:t>
            </a:fld>
            <a:r>
              <a:rPr lang="en-GB" smtClean="0"/>
              <a:t>  </a:t>
            </a:r>
            <a:endParaRPr lang="en-GB" dirty="0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3745" r="4680" b="2252"/>
          <a:stretch/>
        </p:blipFill>
        <p:spPr bwMode="auto">
          <a:xfrm>
            <a:off x="287338" y="2852936"/>
            <a:ext cx="2016917" cy="14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" r="6055" b="9459"/>
          <a:stretch/>
        </p:blipFill>
        <p:spPr bwMode="auto">
          <a:xfrm>
            <a:off x="4708981" y="2859044"/>
            <a:ext cx="2383299" cy="143535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-piece destroye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13426" r="10459" b="10592"/>
          <a:stretch/>
        </p:blipFill>
        <p:spPr bwMode="auto">
          <a:xfrm>
            <a:off x="2484438" y="2852936"/>
            <a:ext cx="2016124" cy="14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287524" y="1268761"/>
            <a:ext cx="6876764" cy="72037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430"/>
              </a:spcBef>
              <a:buNone/>
            </a:pPr>
            <a:r>
              <a:rPr lang="en-US" dirty="0" smtClean="0"/>
              <a:t>CQP 593-8</a:t>
            </a:r>
            <a:r>
              <a:rPr lang="en-US" dirty="0"/>
              <a:t>: </a:t>
            </a:r>
            <a:r>
              <a:rPr lang="hu-HU" dirty="0" smtClean="0"/>
              <a:t>Kompatibilitás folyékonyan felhordott tömítőanyagok és segédanyagok között-  </a:t>
            </a:r>
            <a:r>
              <a:rPr lang="hu-HU" dirty="0" smtClean="0"/>
              <a:t>elszíneződés</a:t>
            </a:r>
            <a:endParaRPr lang="en-US" b="1" dirty="0"/>
          </a:p>
          <a:p>
            <a:endParaRPr lang="de-CH" dirty="0"/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lab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tes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zt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kompatibilitás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port  I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. rész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880472"/>
              </p:ext>
            </p:extLst>
          </p:nvPr>
        </p:nvGraphicFramePr>
        <p:xfrm>
          <a:off x="292285" y="2420888"/>
          <a:ext cx="8600889" cy="2006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757"/>
                <a:gridCol w="3456792"/>
                <a:gridCol w="2778154"/>
                <a:gridCol w="1831186"/>
              </a:tblGrid>
              <a:tr h="61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noProof="0" dirty="0" smtClean="0"/>
                        <a:t>A</a:t>
                      </a:r>
                      <a:r>
                        <a:rPr lang="hu-HU" sz="1600" baseline="0" noProof="0" dirty="0" smtClean="0"/>
                        <a:t> minta leírása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0" baseline="0" noProof="0" dirty="0" smtClean="0"/>
                        <a:t>Sika</a:t>
                      </a:r>
                      <a:r>
                        <a:rPr lang="en-US" sz="1600" i="0" baseline="30000" noProof="0" dirty="0" smtClean="0"/>
                        <a:t>® </a:t>
                      </a:r>
                      <a:r>
                        <a:rPr lang="hu-HU" sz="1600" i="0" baseline="0" noProof="0" dirty="0" smtClean="0"/>
                        <a:t>anyag kapcsolatban</a:t>
                      </a:r>
                      <a:endParaRPr lang="en-US" sz="1600" i="0" baseline="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i="0" noProof="0" dirty="0" err="1" smtClean="0"/>
                        <a:t>Negativ</a:t>
                      </a:r>
                      <a:r>
                        <a:rPr lang="hu-HU" sz="1600" i="0" baseline="0" noProof="0" dirty="0" smtClean="0"/>
                        <a:t> befolyás?</a:t>
                      </a:r>
                      <a:endParaRPr lang="en-US" sz="1600" i="0" noProof="0" dirty="0"/>
                    </a:p>
                  </a:txBody>
                  <a:tcPr/>
                </a:tc>
              </a:tr>
              <a:tr h="348585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noProof="0" dirty="0" smtClean="0"/>
                        <a:t>1</a:t>
                      </a:r>
                      <a:endParaRPr lang="en-US" sz="1600" b="0" baseline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 smtClean="0"/>
                        <a:t>TPP78 EPDM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/>
                        <a:t>Sikasil</a:t>
                      </a:r>
                      <a:r>
                        <a:rPr lang="en-US" sz="1600" baseline="30000" noProof="0" dirty="0" smtClean="0"/>
                        <a:t>®</a:t>
                      </a:r>
                      <a:r>
                        <a:rPr lang="en-US" sz="1600" noProof="0" dirty="0" smtClean="0"/>
                        <a:t>IG-25</a:t>
                      </a:r>
                      <a:r>
                        <a:rPr lang="en-US" sz="1600" baseline="0" noProof="0" dirty="0" smtClean="0"/>
                        <a:t> 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n</a:t>
                      </a:r>
                      <a:r>
                        <a:rPr lang="hu-HU" sz="1600" b="0" baseline="0" noProof="0" dirty="0" err="1" smtClean="0"/>
                        <a:t>incs</a:t>
                      </a:r>
                      <a:endParaRPr lang="en-US" sz="1600" b="0" baseline="-25000" noProof="0" dirty="0" smtClean="0"/>
                    </a:p>
                  </a:txBody>
                  <a:tcPr/>
                </a:tc>
              </a:tr>
              <a:tr h="3485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 smtClean="0"/>
                        <a:t>TPP78 EPDM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Sikasil</a:t>
                      </a:r>
                      <a:r>
                        <a:rPr lang="en-US" sz="1600" baseline="30000" noProof="0" dirty="0" smtClean="0"/>
                        <a:t>®</a:t>
                      </a:r>
                      <a:r>
                        <a:rPr lang="en-US" sz="1600" noProof="0" dirty="0" smtClean="0"/>
                        <a:t>IG-25 HM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n</a:t>
                      </a:r>
                      <a:r>
                        <a:rPr lang="hu-HU" sz="1600" b="0" baseline="0" noProof="0" dirty="0" err="1" smtClean="0"/>
                        <a:t>incs</a:t>
                      </a:r>
                      <a:endParaRPr lang="en-US" sz="1600" b="0" baseline="0" noProof="0" dirty="0" smtClean="0"/>
                    </a:p>
                  </a:txBody>
                  <a:tcPr/>
                </a:tc>
              </a:tr>
              <a:tr h="3578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err="1" smtClean="0"/>
                        <a:t>EasySet</a:t>
                      </a:r>
                      <a:r>
                        <a:rPr lang="en-US" sz="1600" b="0" baseline="0" noProof="0" dirty="0" smtClean="0"/>
                        <a:t> PT05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Sikasil</a:t>
                      </a:r>
                      <a:r>
                        <a:rPr lang="en-US" sz="1600" baseline="30000" noProof="0" dirty="0" smtClean="0"/>
                        <a:t>®</a:t>
                      </a:r>
                      <a:r>
                        <a:rPr lang="en-US" sz="1600" noProof="0" dirty="0" smtClean="0"/>
                        <a:t>IG-25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n</a:t>
                      </a:r>
                      <a:r>
                        <a:rPr lang="hu-HU" sz="1600" b="0" baseline="0" noProof="0" dirty="0" err="1" smtClean="0"/>
                        <a:t>incs</a:t>
                      </a:r>
                      <a:endParaRPr lang="en-US" sz="1600" b="0" baseline="-25000" noProof="0" dirty="0" smtClean="0"/>
                    </a:p>
                  </a:txBody>
                  <a:tcPr/>
                </a:tc>
              </a:tr>
              <a:tr h="3393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err="1" smtClean="0"/>
                        <a:t>EasySet</a:t>
                      </a:r>
                      <a:r>
                        <a:rPr lang="en-US" sz="1600" b="0" baseline="0" noProof="0" dirty="0" smtClean="0"/>
                        <a:t> PT05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Sikasil</a:t>
                      </a:r>
                      <a:r>
                        <a:rPr lang="en-US" sz="1600" baseline="30000" noProof="0" dirty="0" smtClean="0"/>
                        <a:t>®</a:t>
                      </a:r>
                      <a:r>
                        <a:rPr lang="en-US" sz="1600" noProof="0" dirty="0" smtClean="0"/>
                        <a:t>IG-25 HM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n</a:t>
                      </a:r>
                      <a:r>
                        <a:rPr lang="hu-HU" sz="1600" b="0" baseline="0" noProof="0" dirty="0" err="1" smtClean="0"/>
                        <a:t>incs</a:t>
                      </a:r>
                      <a:endParaRPr lang="en-US" sz="1600" b="0" baseline="-25000" noProof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478D53C3-01EF-4D1E-991E-1B76CE5EB153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28</a:t>
            </a:fld>
            <a:r>
              <a:rPr lang="en-GB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1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/>
            </a:r>
            <a:br>
              <a:rPr lang="de-CH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A kompatibilitás értékelése</a:t>
            </a:r>
            <a:endParaRPr lang="de-CH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4215AFF-90BC-4410-9AAA-2A5243A13BD2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29</a:t>
            </a:fld>
            <a:r>
              <a:rPr lang="en-GB" smtClean="0"/>
              <a:t>  </a:t>
            </a:r>
            <a:endParaRPr lang="en-GB" dirty="0"/>
          </a:p>
        </p:txBody>
      </p:sp>
      <p:pic>
        <p:nvPicPr>
          <p:cNvPr id="2071" name="Picture 23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0" t="55571" r="38925" b="15755"/>
          <a:stretch>
            <a:fillRect/>
          </a:stretch>
        </p:blipFill>
        <p:spPr bwMode="auto">
          <a:xfrm>
            <a:off x="302383" y="1268412"/>
            <a:ext cx="1423636" cy="20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302382" y="3291707"/>
            <a:ext cx="1423637" cy="276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1200" b="1" dirty="0" smtClean="0">
                <a:latin typeface="+mn-lt"/>
              </a:rPr>
              <a:t>Reference</a:t>
            </a:r>
            <a:endParaRPr lang="en-GB" sz="1200" dirty="0">
              <a:latin typeface="+mn-lt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031780" y="1271774"/>
            <a:ext cx="1416913" cy="2293570"/>
            <a:chOff x="2004691" y="1268413"/>
            <a:chExt cx="1416913" cy="2293570"/>
          </a:xfrm>
        </p:grpSpPr>
        <p:pic>
          <p:nvPicPr>
            <p:cNvPr id="2052" name="Picture 4" descr="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0" t="18098" r="38925" b="42218"/>
            <a:stretch>
              <a:fillRect/>
            </a:stretch>
          </p:blipFill>
          <p:spPr bwMode="auto">
            <a:xfrm>
              <a:off x="2004691" y="1268413"/>
              <a:ext cx="1415181" cy="201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2076040" y="1268413"/>
              <a:ext cx="263214" cy="276999"/>
            </a:xfrm>
            <a:prstGeom prst="rect">
              <a:avLst/>
            </a:prstGeom>
            <a:solidFill>
              <a:schemeClr val="bg1">
                <a:alpha val="50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dirty="0"/>
                <a:t>0</a:t>
              </a:r>
            </a:p>
          </p:txBody>
        </p:sp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2004691" y="3284984"/>
              <a:ext cx="1416913" cy="276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sz="1200" b="1" dirty="0" smtClean="0">
                  <a:latin typeface="+mn-lt"/>
                </a:rPr>
                <a:t>SG ok |WS ok</a:t>
              </a:r>
              <a:endParaRPr lang="en-GB" sz="1200" dirty="0">
                <a:latin typeface="+mn-lt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3754454" y="1271774"/>
            <a:ext cx="1416913" cy="2293571"/>
            <a:chOff x="3704003" y="1268412"/>
            <a:chExt cx="1416913" cy="2293571"/>
          </a:xfrm>
        </p:grpSpPr>
        <p:pic>
          <p:nvPicPr>
            <p:cNvPr id="2053" name="Picture 5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6" t="10417" r="41582" b="44089"/>
            <a:stretch>
              <a:fillRect/>
            </a:stretch>
          </p:blipFill>
          <p:spPr bwMode="auto">
            <a:xfrm>
              <a:off x="3704003" y="1268412"/>
              <a:ext cx="1416913" cy="2218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3704003" y="3284984"/>
              <a:ext cx="1416913" cy="276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sz="1200" b="1" dirty="0" smtClean="0">
                  <a:solidFill>
                    <a:schemeClr val="tx2"/>
                  </a:solidFill>
                  <a:latin typeface="+mn-lt"/>
                </a:rPr>
                <a:t>SG not ok </a:t>
              </a:r>
              <a:r>
                <a:rPr lang="en-GB" sz="1200" b="1" dirty="0" smtClean="0">
                  <a:latin typeface="+mn-lt"/>
                </a:rPr>
                <a:t>|WS ok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50" name="Text Box 13"/>
            <p:cNvSpPr txBox="1">
              <a:spLocks noChangeArrowheads="1"/>
            </p:cNvSpPr>
            <p:nvPr/>
          </p:nvSpPr>
          <p:spPr bwMode="auto">
            <a:xfrm>
              <a:off x="3779912" y="1268413"/>
              <a:ext cx="263214" cy="276999"/>
            </a:xfrm>
            <a:prstGeom prst="rect">
              <a:avLst/>
            </a:prstGeom>
            <a:solidFill>
              <a:schemeClr val="bg1">
                <a:alpha val="50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dirty="0" smtClean="0"/>
                <a:t>1</a:t>
              </a:r>
              <a:endParaRPr lang="en-US" altLang="en-US" sz="1200" b="1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5477129" y="1273947"/>
            <a:ext cx="1399127" cy="2289224"/>
            <a:chOff x="5364088" y="1268412"/>
            <a:chExt cx="1399127" cy="2289224"/>
          </a:xfrm>
        </p:grpSpPr>
        <p:pic>
          <p:nvPicPr>
            <p:cNvPr id="2054" name="Picture 6" descr="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6" t="26523" r="60052" b="48222"/>
            <a:stretch>
              <a:fillRect/>
            </a:stretch>
          </p:blipFill>
          <p:spPr bwMode="auto">
            <a:xfrm>
              <a:off x="5364088" y="1268413"/>
              <a:ext cx="1399127" cy="201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 Box 16"/>
            <p:cNvSpPr txBox="1">
              <a:spLocks noChangeArrowheads="1"/>
            </p:cNvSpPr>
            <p:nvPr/>
          </p:nvSpPr>
          <p:spPr bwMode="auto">
            <a:xfrm>
              <a:off x="5364088" y="3280637"/>
              <a:ext cx="1399127" cy="276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sz="1200" b="1" dirty="0" smtClean="0">
                  <a:solidFill>
                    <a:schemeClr val="tx2"/>
                  </a:solidFill>
                  <a:latin typeface="+mn-lt"/>
                </a:rPr>
                <a:t>SG not ok </a:t>
              </a:r>
              <a:r>
                <a:rPr lang="en-GB" sz="1200" b="1" dirty="0" smtClean="0">
                  <a:latin typeface="+mn-lt"/>
                </a:rPr>
                <a:t>|WS ok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52" name="Text Box 13"/>
            <p:cNvSpPr txBox="1">
              <a:spLocks noChangeArrowheads="1"/>
            </p:cNvSpPr>
            <p:nvPr/>
          </p:nvSpPr>
          <p:spPr bwMode="auto">
            <a:xfrm>
              <a:off x="5436096" y="1268412"/>
              <a:ext cx="263214" cy="276999"/>
            </a:xfrm>
            <a:prstGeom prst="rect">
              <a:avLst/>
            </a:prstGeom>
            <a:solidFill>
              <a:schemeClr val="bg1">
                <a:alpha val="50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dirty="0" smtClean="0"/>
                <a:t>2</a:t>
              </a:r>
              <a:endParaRPr lang="en-US" altLang="en-US" sz="1200" b="1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2031054" y="4039112"/>
            <a:ext cx="1413138" cy="2198200"/>
            <a:chOff x="2006734" y="4039112"/>
            <a:chExt cx="1413138" cy="2198200"/>
          </a:xfrm>
        </p:grpSpPr>
        <p:pic>
          <p:nvPicPr>
            <p:cNvPr id="2055" name="Picture 7" descr="3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8" t="18098" r="65508" b="41719"/>
            <a:stretch>
              <a:fillRect/>
            </a:stretch>
          </p:blipFill>
          <p:spPr bwMode="auto">
            <a:xfrm>
              <a:off x="2006734" y="4039243"/>
              <a:ext cx="1413138" cy="2198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13"/>
            <p:cNvSpPr txBox="1">
              <a:spLocks noChangeArrowheads="1"/>
            </p:cNvSpPr>
            <p:nvPr/>
          </p:nvSpPr>
          <p:spPr bwMode="auto">
            <a:xfrm>
              <a:off x="2076275" y="4039112"/>
              <a:ext cx="263214" cy="276999"/>
            </a:xfrm>
            <a:prstGeom prst="rect">
              <a:avLst/>
            </a:prstGeom>
            <a:solidFill>
              <a:schemeClr val="bg1">
                <a:alpha val="50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dirty="0" smtClean="0"/>
                <a:t>3</a:t>
              </a:r>
              <a:endParaRPr lang="en-US" altLang="en-US" sz="1200" b="1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755061" y="4041800"/>
            <a:ext cx="1424622" cy="2195512"/>
            <a:chOff x="3704003" y="4041800"/>
            <a:chExt cx="1424622" cy="2195512"/>
          </a:xfrm>
        </p:grpSpPr>
        <p:pic>
          <p:nvPicPr>
            <p:cNvPr id="2056" name="Picture 8" descr="4"/>
            <p:cNvPicPr>
              <a:picLocks noChangeAspect="1" noChangeArrowheads="1"/>
            </p:cNvPicPr>
            <p:nvPr/>
          </p:nvPicPr>
          <p:blipFill rotWithShape="1">
            <a:blip r:embed="rId6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3" t="46351" r="53065" b="11195"/>
            <a:stretch/>
          </p:blipFill>
          <p:spPr bwMode="auto">
            <a:xfrm>
              <a:off x="3704003" y="4041800"/>
              <a:ext cx="1424622" cy="2195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 Box 13"/>
            <p:cNvSpPr txBox="1">
              <a:spLocks noChangeArrowheads="1"/>
            </p:cNvSpPr>
            <p:nvPr/>
          </p:nvSpPr>
          <p:spPr bwMode="auto">
            <a:xfrm>
              <a:off x="3779912" y="4045054"/>
              <a:ext cx="263214" cy="276999"/>
            </a:xfrm>
            <a:prstGeom prst="rect">
              <a:avLst/>
            </a:prstGeom>
            <a:solidFill>
              <a:schemeClr val="bg1">
                <a:alpha val="50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dirty="0" smtClean="0"/>
                <a:t>4</a:t>
              </a:r>
              <a:endParaRPr lang="en-US" altLang="en-US" sz="1200" b="1" dirty="0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5483592" y="4037905"/>
            <a:ext cx="1392664" cy="2199407"/>
            <a:chOff x="5364088" y="4037905"/>
            <a:chExt cx="1392664" cy="2199407"/>
          </a:xfrm>
        </p:grpSpPr>
        <p:pic>
          <p:nvPicPr>
            <p:cNvPr id="2057" name="Picture 9" descr="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4" t="27040" r="21835" b="37432"/>
            <a:stretch/>
          </p:blipFill>
          <p:spPr bwMode="auto">
            <a:xfrm>
              <a:off x="5364088" y="4039112"/>
              <a:ext cx="1392664" cy="219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 Box 13"/>
            <p:cNvSpPr txBox="1">
              <a:spLocks noChangeArrowheads="1"/>
            </p:cNvSpPr>
            <p:nvPr/>
          </p:nvSpPr>
          <p:spPr bwMode="auto">
            <a:xfrm>
              <a:off x="5436096" y="4037905"/>
              <a:ext cx="263214" cy="276999"/>
            </a:xfrm>
            <a:prstGeom prst="rect">
              <a:avLst/>
            </a:prstGeom>
            <a:solidFill>
              <a:schemeClr val="bg1">
                <a:alpha val="50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dirty="0" smtClean="0"/>
                <a:t>5</a:t>
              </a:r>
              <a:endParaRPr lang="en-US" altLang="en-US" sz="1200" b="1" dirty="0"/>
            </a:p>
          </p:txBody>
        </p:sp>
      </p:grp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2031054" y="5959003"/>
            <a:ext cx="1413139" cy="276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solidFill>
                  <a:srgbClr val="FF0000"/>
                </a:solidFill>
                <a:latin typeface="+mn-lt"/>
              </a:rPr>
              <a:t>Disapproved</a:t>
            </a:r>
            <a:endParaRPr lang="en-US" alt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3755061" y="5959003"/>
            <a:ext cx="1424622" cy="276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solidFill>
                  <a:srgbClr val="FF0000"/>
                </a:solidFill>
                <a:latin typeface="+mn-lt"/>
              </a:rPr>
              <a:t>Disapproved</a:t>
            </a:r>
            <a:endParaRPr lang="en-US" alt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5483592" y="5960313"/>
            <a:ext cx="1392664" cy="2769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solidFill>
                  <a:srgbClr val="FF0000"/>
                </a:solidFill>
                <a:latin typeface="+mn-lt"/>
              </a:rPr>
              <a:t>Disapproved</a:t>
            </a:r>
            <a:endParaRPr lang="en-US" altLang="en-US" sz="1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5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3" r="180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287524" y="1376772"/>
            <a:ext cx="8604956" cy="2700300"/>
          </a:xfrm>
        </p:spPr>
        <p:txBody>
          <a:bodyPr anchor="t"/>
          <a:lstStyle/>
          <a:p>
            <a:r>
              <a:rPr lang="hu-HU" dirty="0" err="1" smtClean="0">
                <a:solidFill>
                  <a:schemeClr val="bg1"/>
                </a:solidFill>
              </a:rPr>
              <a:t>Struktúrális</a:t>
            </a:r>
            <a:r>
              <a:rPr lang="hu-HU" dirty="0" smtClean="0">
                <a:solidFill>
                  <a:schemeClr val="bg1"/>
                </a:solidFill>
              </a:rPr>
              <a:t> üvegezés</a:t>
            </a:r>
            <a:br>
              <a:rPr lang="hu-HU" dirty="0" smtClean="0">
                <a:solidFill>
                  <a:schemeClr val="bg1"/>
                </a:solidFill>
              </a:rPr>
            </a:br>
            <a:r>
              <a:rPr lang="hu-HU" dirty="0" smtClean="0">
                <a:solidFill>
                  <a:schemeClr val="bg1"/>
                </a:solidFill>
              </a:rPr>
              <a:t/>
            </a:r>
            <a:br>
              <a:rPr lang="hu-HU" dirty="0" smtClean="0">
                <a:solidFill>
                  <a:schemeClr val="bg1"/>
                </a:solidFill>
              </a:rPr>
            </a:br>
            <a:r>
              <a:rPr lang="hu-HU" sz="3200" dirty="0" smtClean="0">
                <a:solidFill>
                  <a:schemeClr val="bg1"/>
                </a:solidFill>
              </a:rPr>
              <a:t>„Nem alakzáró kapcsolat”</a:t>
            </a:r>
            <a:br>
              <a:rPr lang="hu-HU" sz="3200" dirty="0" smtClean="0">
                <a:solidFill>
                  <a:schemeClr val="bg1"/>
                </a:solidFill>
              </a:rPr>
            </a:br>
            <a:r>
              <a:rPr lang="hu-HU" sz="3200" dirty="0" smtClean="0">
                <a:solidFill>
                  <a:schemeClr val="bg1"/>
                </a:solidFill>
              </a:rPr>
              <a:t>Csak a ragasztón keresztül valósul meg az erőátadás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287524" y="1268761"/>
            <a:ext cx="6589526" cy="93610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dirty="0"/>
              <a:t>CQP 593-4: </a:t>
            </a:r>
            <a:r>
              <a:rPr lang="hu-HU" dirty="0"/>
              <a:t>Kompatibilitás </a:t>
            </a:r>
            <a:r>
              <a:rPr lang="hu-HU" dirty="0" smtClean="0"/>
              <a:t>„folyékony állapotban” </a:t>
            </a:r>
            <a:r>
              <a:rPr lang="hu-HU" dirty="0"/>
              <a:t>felhordott tömítőanyagok és segédanyagok </a:t>
            </a:r>
            <a:r>
              <a:rPr lang="hu-HU" dirty="0" smtClean="0"/>
              <a:t>között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hu-HU" dirty="0" smtClean="0"/>
              <a:t>Húzószilárdság mérés ( Max megengedett eltérés 15%</a:t>
            </a:r>
            <a:endParaRPr lang="en-US" b="1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hu-HU" dirty="0" smtClean="0"/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lab t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eszt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kompatibilitás riport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II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.rész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787541"/>
              </p:ext>
            </p:extLst>
          </p:nvPr>
        </p:nvGraphicFramePr>
        <p:xfrm>
          <a:off x="287338" y="2204864"/>
          <a:ext cx="8593780" cy="2162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297"/>
                <a:gridCol w="3046017"/>
                <a:gridCol w="2033942"/>
                <a:gridCol w="1162253"/>
                <a:gridCol w="1816271"/>
              </a:tblGrid>
              <a:tr h="6080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noProof="0" dirty="0" smtClean="0"/>
                        <a:t>Minta leírása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0" baseline="0" noProof="0" dirty="0" smtClean="0"/>
                        <a:t>Sika</a:t>
                      </a:r>
                      <a:r>
                        <a:rPr lang="en-US" sz="1600" i="0" baseline="30000" noProof="0" dirty="0" smtClean="0"/>
                        <a:t>® </a:t>
                      </a:r>
                      <a:r>
                        <a:rPr lang="hu-HU" sz="1600" i="0" baseline="0" noProof="0" dirty="0" smtClean="0"/>
                        <a:t>anyag kapcsolatban</a:t>
                      </a:r>
                      <a:endParaRPr lang="en-US" sz="1600" i="0" baseline="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noProof="0" dirty="0" smtClean="0"/>
                        <a:t>Eltérés</a:t>
                      </a:r>
                      <a:r>
                        <a:rPr lang="en-US" sz="1600" noProof="0" dirty="0" smtClean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i="0" noProof="0" dirty="0" err="1" smtClean="0"/>
                        <a:t>Negativ</a:t>
                      </a:r>
                      <a:r>
                        <a:rPr lang="hu-HU" sz="1600" i="0" noProof="0" dirty="0" smtClean="0"/>
                        <a:t> befolyás?</a:t>
                      </a:r>
                      <a:endParaRPr lang="en-US" sz="1600" i="0" noProof="0" dirty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noProof="0" dirty="0" smtClean="0"/>
                        <a:t>1</a:t>
                      </a:r>
                      <a:endParaRPr lang="en-US" sz="1600" b="0" baseline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/>
                        <a:t>TPP78 EPDM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/>
                        <a:t>Sikasil</a:t>
                      </a:r>
                      <a:r>
                        <a:rPr lang="en-US" sz="1600" baseline="30000" noProof="0" dirty="0" smtClean="0"/>
                        <a:t>®</a:t>
                      </a:r>
                      <a:r>
                        <a:rPr lang="en-US" sz="1600" noProof="0" dirty="0" smtClean="0"/>
                        <a:t>IG-25</a:t>
                      </a:r>
                      <a:r>
                        <a:rPr lang="en-US" sz="1600" baseline="0" noProof="0" dirty="0" smtClean="0"/>
                        <a:t> HM Plus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15%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n</a:t>
                      </a:r>
                      <a:r>
                        <a:rPr lang="hu-HU" sz="1600" b="0" baseline="0" noProof="0" dirty="0" err="1" smtClean="0"/>
                        <a:t>incs</a:t>
                      </a:r>
                      <a:endParaRPr lang="en-US" sz="1600" b="0" baseline="-25000" noProof="0" dirty="0" smtClean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/>
                        <a:t>TPP78 EPDM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Sikasil</a:t>
                      </a:r>
                      <a:r>
                        <a:rPr lang="en-US" sz="1600" baseline="30000" noProof="0" dirty="0" smtClean="0"/>
                        <a:t>®</a:t>
                      </a:r>
                      <a:r>
                        <a:rPr lang="en-US" sz="1600" noProof="0" dirty="0" smtClean="0"/>
                        <a:t>IG-25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n</a:t>
                      </a:r>
                      <a:r>
                        <a:rPr lang="hu-HU" sz="1600" b="0" baseline="0" noProof="0" dirty="0" err="1" smtClean="0"/>
                        <a:t>incs</a:t>
                      </a:r>
                      <a:endParaRPr lang="en-US" sz="1600" b="0" baseline="0" noProof="0" dirty="0" smtClean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err="1" smtClean="0"/>
                        <a:t>EasySet</a:t>
                      </a:r>
                      <a:r>
                        <a:rPr lang="en-US" sz="1600" b="0" baseline="0" noProof="0" dirty="0" smtClean="0"/>
                        <a:t> PT05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Sikasil</a:t>
                      </a:r>
                      <a:r>
                        <a:rPr lang="en-US" sz="1600" baseline="30000" noProof="0" dirty="0" smtClean="0"/>
                        <a:t>®</a:t>
                      </a:r>
                      <a:r>
                        <a:rPr lang="en-US" sz="1600" noProof="0" dirty="0" smtClean="0"/>
                        <a:t>IG-25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N</a:t>
                      </a:r>
                      <a:r>
                        <a:rPr lang="hu-HU" sz="1600" b="0" baseline="0" noProof="0" dirty="0" err="1" smtClean="0"/>
                        <a:t>incs</a:t>
                      </a:r>
                      <a:endParaRPr lang="hu-HU" sz="1600" b="0" baseline="0" noProof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-25000" noProof="0" dirty="0" smtClean="0"/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noProof="0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err="1" smtClean="0"/>
                        <a:t>EasySet</a:t>
                      </a:r>
                      <a:r>
                        <a:rPr lang="en-US" sz="1600" b="0" baseline="0" noProof="0" dirty="0" smtClean="0"/>
                        <a:t> PT05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Sikasil</a:t>
                      </a:r>
                      <a:r>
                        <a:rPr lang="en-US" sz="1600" baseline="30000" noProof="0" dirty="0" smtClean="0"/>
                        <a:t>®</a:t>
                      </a:r>
                      <a:r>
                        <a:rPr lang="en-US" sz="1600" noProof="0" dirty="0" smtClean="0"/>
                        <a:t>IG-25 HM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solidFill>
                            <a:srgbClr val="FF0000"/>
                          </a:solidFill>
                        </a:rPr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baseline="0" noProof="0" dirty="0" smtClean="0">
                          <a:solidFill>
                            <a:srgbClr val="FF0000"/>
                          </a:solidFill>
                        </a:rPr>
                        <a:t>Van</a:t>
                      </a:r>
                      <a:endParaRPr lang="en-US" sz="1600" b="0" baseline="-25000" noProof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Inhaltsplatzhalter 1"/>
          <p:cNvSpPr txBox="1">
            <a:spLocks/>
          </p:cNvSpPr>
          <p:nvPr/>
        </p:nvSpPr>
        <p:spPr>
          <a:xfrm>
            <a:off x="292288" y="4509120"/>
            <a:ext cx="8460880" cy="468052"/>
          </a:xfrm>
          <a:prstGeom prst="rect">
            <a:avLst/>
          </a:prstGeom>
        </p:spPr>
        <p:txBody>
          <a:bodyPr lIns="0" tIns="0" rIns="0" bIns="0"/>
          <a:lstStyle>
            <a:lvl1pPr marL="270000" indent="-270000" algn="l" rtl="0" eaLnBrk="1" fontAlgn="base" hangingPunct="1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* </a:t>
            </a:r>
            <a:r>
              <a:rPr lang="hu-HU" sz="1600" dirty="0" smtClean="0"/>
              <a:t>Eltérés </a:t>
            </a:r>
            <a:r>
              <a:rPr lang="en-US" sz="1600" dirty="0" smtClean="0"/>
              <a:t> R</a:t>
            </a:r>
            <a:r>
              <a:rPr lang="en-US" sz="1600" baseline="-25000" dirty="0" smtClean="0"/>
              <a:t>u5</a:t>
            </a:r>
            <a:r>
              <a:rPr lang="en-US" sz="1600" dirty="0" smtClean="0"/>
              <a:t> </a:t>
            </a:r>
            <a:r>
              <a:rPr lang="hu-HU" sz="1600" dirty="0" smtClean="0"/>
              <a:t>érték a referenciához képest</a:t>
            </a:r>
            <a:r>
              <a:rPr lang="en-US" sz="1600" dirty="0" smtClean="0"/>
              <a:t> </a:t>
            </a:r>
            <a:endParaRPr lang="de-CH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310BF279-DF84-45D3-A41A-8CAEBD12DC9F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30</a:t>
            </a:fld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30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EPDM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tömítés inkompatibilitása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Inhaltsplatzhalter 1"/>
          <p:cNvSpPr txBox="1">
            <a:spLocks/>
          </p:cNvSpPr>
          <p:nvPr/>
        </p:nvSpPr>
        <p:spPr>
          <a:xfrm>
            <a:off x="323528" y="4869160"/>
            <a:ext cx="8460880" cy="61811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70000" indent="-270000" algn="l" rtl="0" eaLnBrk="1" fontAlgn="base" hangingPunct="1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/>
              <a:t>A kivitelező kicserélt egy tesztelt és elfogadott </a:t>
            </a:r>
            <a:r>
              <a:rPr lang="en-US" dirty="0" smtClean="0"/>
              <a:t>EPDM </a:t>
            </a:r>
            <a:r>
              <a:rPr lang="hu-HU" dirty="0" smtClean="0"/>
              <a:t>tömítést olcsóbbra.</a:t>
            </a:r>
          </a:p>
          <a:p>
            <a:pPr marL="0" indent="0">
              <a:buNone/>
            </a:pPr>
            <a:r>
              <a:rPr lang="hu-HU" dirty="0" smtClean="0"/>
              <a:t>Megtakarítás</a:t>
            </a:r>
            <a:r>
              <a:rPr lang="en-US" b="1" dirty="0" smtClean="0"/>
              <a:t> 2’000 US$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310BF279-DF84-45D3-A41A-8CAEBD12DC9F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31</a:t>
            </a:fld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r="4399"/>
          <a:stretch>
            <a:fillRect/>
          </a:stretch>
        </p:blipFill>
        <p:spPr bwMode="auto">
          <a:xfrm>
            <a:off x="323850" y="1268413"/>
            <a:ext cx="6553200" cy="350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Inhaltsplatzhalter 1"/>
          <p:cNvSpPr txBox="1">
            <a:spLocks/>
          </p:cNvSpPr>
          <p:nvPr/>
        </p:nvSpPr>
        <p:spPr>
          <a:xfrm>
            <a:off x="287833" y="5589240"/>
            <a:ext cx="8460880" cy="61811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70000" indent="-270000" algn="l" rtl="0" eaLnBrk="1" fontAlgn="base" hangingPunct="1">
              <a:lnSpc>
                <a:spcPct val="90000"/>
              </a:lnSpc>
              <a:spcBef>
                <a:spcPts val="48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FB9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en-US" dirty="0">
                <a:solidFill>
                  <a:srgbClr val="FF0000"/>
                </a:solidFill>
              </a:rPr>
              <a:t>6</a:t>
            </a:r>
            <a:r>
              <a:rPr lang="hu-HU" altLang="en-US" dirty="0" smtClean="0">
                <a:solidFill>
                  <a:srgbClr val="FF0000"/>
                </a:solidFill>
              </a:rPr>
              <a:t> hónap múlva</a:t>
            </a:r>
            <a:r>
              <a:rPr lang="en-GB" altLang="en-US" dirty="0" smtClean="0">
                <a:solidFill>
                  <a:srgbClr val="FF0000"/>
                </a:solidFill>
              </a:rPr>
              <a:t>: </a:t>
            </a:r>
          </a:p>
          <a:p>
            <a:pPr marL="0" indent="0">
              <a:buNone/>
            </a:pPr>
            <a:r>
              <a:rPr lang="hu-HU" altLang="en-US" dirty="0" smtClean="0">
                <a:solidFill>
                  <a:srgbClr val="FF0000"/>
                </a:solidFill>
              </a:rPr>
              <a:t>A </a:t>
            </a:r>
            <a:r>
              <a:rPr lang="hu-HU" altLang="en-US" dirty="0" err="1" smtClean="0">
                <a:solidFill>
                  <a:srgbClr val="FF0000"/>
                </a:solidFill>
              </a:rPr>
              <a:t>hőszig</a:t>
            </a:r>
            <a:r>
              <a:rPr lang="hu-HU" altLang="en-US" dirty="0" smtClean="0">
                <a:solidFill>
                  <a:srgbClr val="FF0000"/>
                </a:solidFill>
              </a:rPr>
              <a:t> táblák elváltak, csere költsége:</a:t>
            </a:r>
            <a:r>
              <a:rPr lang="en-GB" altLang="en-US" b="1" dirty="0" smtClean="0">
                <a:solidFill>
                  <a:srgbClr val="FF0000"/>
                </a:solidFill>
              </a:rPr>
              <a:t> 1 </a:t>
            </a:r>
            <a:r>
              <a:rPr lang="en-GB" altLang="en-US" b="1" dirty="0">
                <a:solidFill>
                  <a:srgbClr val="FF0000"/>
                </a:solidFill>
              </a:rPr>
              <a:t>Mio </a:t>
            </a:r>
            <a:r>
              <a:rPr lang="en-GB" altLang="en-US" b="1" dirty="0" smtClean="0">
                <a:solidFill>
                  <a:srgbClr val="FF0000"/>
                </a:solidFill>
              </a:rPr>
              <a:t>US$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139621" y="1269442"/>
            <a:ext cx="6901270" cy="4822354"/>
          </a:xfrm>
          <a:prstGeom prst="rect">
            <a:avLst/>
          </a:prstGeom>
        </p:spPr>
      </p:pic>
      <p:sp>
        <p:nvSpPr>
          <p:cNvPr id="3" name="Dátum helye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5D302C-C77D-436A-8D6A-5384CE264AA4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32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Butyl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befolyás Inkompatibilis szilikon használata távtartó rögzítéshez 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3" r="180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287524" y="1376772"/>
            <a:ext cx="8604956" cy="2052228"/>
          </a:xfrm>
        </p:spPr>
        <p:txBody>
          <a:bodyPr anchor="t"/>
          <a:lstStyle/>
          <a:p>
            <a:r>
              <a:rPr lang="hu-HU" dirty="0" smtClean="0">
                <a:solidFill>
                  <a:schemeClr val="bg1"/>
                </a:solidFill>
              </a:rPr>
              <a:t>Kivitelezési fázis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9CFF54B-EE00-4775-AB98-E738CC0DF1FB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34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85613" y="332656"/>
            <a:ext cx="8604956" cy="68407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hu-HU" dirty="0" smtClean="0"/>
              <a:t>Munkaterület körülményei ( Üzem)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850" y="1268413"/>
            <a:ext cx="7488238" cy="460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45705" rIns="0" bIns="45705"/>
          <a:lstStyle>
            <a:lvl1pPr marL="182563" indent="-182563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+mn-lt"/>
              </a:rPr>
              <a:t>Mennyire lehet pormentes</a:t>
            </a:r>
            <a:r>
              <a:rPr lang="en-US" sz="2000" dirty="0" smtClean="0">
                <a:latin typeface="+mn-lt"/>
              </a:rPr>
              <a:t> </a:t>
            </a:r>
            <a:br>
              <a:rPr lang="en-US" sz="2000" dirty="0" smtClean="0">
                <a:latin typeface="+mn-lt"/>
              </a:rPr>
            </a:br>
            <a:endParaRPr lang="en-US" sz="2000" dirty="0" smtClean="0"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+mn-lt"/>
              </a:rPr>
              <a:t>Hőmérséklet a munkaterülten:</a:t>
            </a:r>
            <a:r>
              <a:rPr lang="en-US" sz="2000" dirty="0" smtClean="0">
                <a:latin typeface="+mn-lt"/>
              </a:rPr>
              <a:t> 	5 - 40 °</a:t>
            </a:r>
            <a:r>
              <a:rPr lang="en-US" sz="2000" dirty="0">
                <a:latin typeface="+mn-lt"/>
              </a:rPr>
              <a:t>C </a:t>
            </a:r>
            <a:r>
              <a:rPr lang="en-US" sz="2000" dirty="0" smtClean="0">
                <a:latin typeface="+mn-lt"/>
              </a:rPr>
              <a:t> </a:t>
            </a:r>
            <a:br>
              <a:rPr lang="en-US" sz="2000" dirty="0" smtClean="0">
                <a:latin typeface="+mn-lt"/>
              </a:rPr>
            </a:br>
            <a:r>
              <a:rPr lang="en-US" sz="2000" dirty="0" err="1" smtClean="0">
                <a:latin typeface="+mn-lt"/>
              </a:rPr>
              <a:t>Optim</a:t>
            </a:r>
            <a:r>
              <a:rPr lang="hu-HU" sz="2000" dirty="0" err="1" smtClean="0">
                <a:latin typeface="+mn-lt"/>
              </a:rPr>
              <a:t>ális</a:t>
            </a:r>
            <a:r>
              <a:rPr lang="hu-HU" sz="2000" dirty="0" smtClean="0">
                <a:latin typeface="+mn-lt"/>
              </a:rPr>
              <a:t>:</a:t>
            </a:r>
            <a:r>
              <a:rPr lang="en-US" sz="2000" dirty="0" smtClean="0">
                <a:latin typeface="+mn-lt"/>
              </a:rPr>
              <a:t>		</a:t>
            </a:r>
            <a:r>
              <a:rPr lang="hu-HU" sz="2000" dirty="0" smtClean="0">
                <a:latin typeface="+mn-lt"/>
              </a:rPr>
              <a:t>              </a:t>
            </a:r>
            <a:r>
              <a:rPr lang="en-US" sz="2000" dirty="0" smtClean="0">
                <a:latin typeface="+mn-lt"/>
              </a:rPr>
              <a:t>15 - 30°C  </a:t>
            </a:r>
            <a:br>
              <a:rPr lang="en-US" sz="2000" dirty="0" smtClean="0">
                <a:latin typeface="+mn-lt"/>
              </a:rPr>
            </a:br>
            <a:endParaRPr lang="en-US" sz="2000" dirty="0"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+mn-lt"/>
              </a:rPr>
              <a:t>Minden alapfelületet /tömítőanyagot/ragasztót tároljunk későbbi feldolgozási hőmérsékleten legalább 24 órával korábban</a:t>
            </a:r>
            <a:r>
              <a:rPr lang="en-US" sz="2000" dirty="0" smtClean="0">
                <a:latin typeface="+mn-lt"/>
              </a:rPr>
              <a:t> (5 </a:t>
            </a:r>
            <a:r>
              <a:rPr lang="en-US" sz="2000" dirty="0">
                <a:latin typeface="+mn-lt"/>
              </a:rPr>
              <a:t>- </a:t>
            </a:r>
            <a:r>
              <a:rPr lang="en-US" sz="2000" dirty="0" smtClean="0">
                <a:latin typeface="+mn-lt"/>
              </a:rPr>
              <a:t>40°C) </a:t>
            </a:r>
            <a:br>
              <a:rPr lang="en-US" sz="2000" dirty="0" smtClean="0">
                <a:latin typeface="+mn-lt"/>
              </a:rPr>
            </a:br>
            <a:r>
              <a:rPr lang="en-US" sz="2000" dirty="0" err="1" smtClean="0">
                <a:latin typeface="+mn-lt"/>
              </a:rPr>
              <a:t>Sikasil</a:t>
            </a:r>
            <a:r>
              <a:rPr lang="en-US" sz="2000" dirty="0">
                <a:latin typeface="+mn-lt"/>
              </a:rPr>
              <a:t>® </a:t>
            </a:r>
            <a:r>
              <a:rPr lang="en-US" sz="2000" dirty="0" smtClean="0">
                <a:latin typeface="+mn-lt"/>
              </a:rPr>
              <a:t>SG</a:t>
            </a:r>
            <a:r>
              <a:rPr lang="hu-HU" sz="2000" dirty="0" smtClean="0">
                <a:latin typeface="+mn-lt"/>
              </a:rPr>
              <a:t> felhordása előtt</a:t>
            </a:r>
            <a:r>
              <a:rPr lang="en-US" sz="2000" dirty="0" smtClean="0">
                <a:latin typeface="+mn-lt"/>
              </a:rPr>
              <a:t> </a:t>
            </a:r>
            <a:endParaRPr lang="hu-HU" sz="2000" dirty="0" smtClean="0"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hu-HU" sz="2000" dirty="0"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+mn-lt"/>
              </a:rPr>
              <a:t>Az alapfelületeket nem érje direkt napsütés,eső, hó, más környezeti hatás</a:t>
            </a:r>
            <a:r>
              <a:rPr lang="en-US" sz="2000" dirty="0" smtClean="0">
                <a:latin typeface="+mn-lt"/>
              </a:rPr>
              <a:t> </a:t>
            </a:r>
            <a:br>
              <a:rPr lang="en-US" sz="2000" dirty="0" smtClean="0">
                <a:latin typeface="+mn-lt"/>
              </a:rPr>
            </a:br>
            <a:endParaRPr lang="en-US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10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B9DAB9B6-B885-4AC8-AD68-322491CB13FB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35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79208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Felület előkészítés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Általában,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teszTriport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alapján egyéni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felületelőkészítés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kerülhet előírásra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582440"/>
              </p:ext>
            </p:extLst>
          </p:nvPr>
        </p:nvGraphicFramePr>
        <p:xfrm>
          <a:off x="287338" y="1240474"/>
          <a:ext cx="8677150" cy="4132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2050"/>
                <a:gridCol w="4895100"/>
              </a:tblGrid>
              <a:tr h="429146">
                <a:tc>
                  <a:txBody>
                    <a:bodyPr/>
                    <a:lstStyle/>
                    <a:p>
                      <a:r>
                        <a:rPr lang="hu-HU" dirty="0" smtClean="0"/>
                        <a:t>Alapfelület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Felületelőkészítés</a:t>
                      </a:r>
                      <a:endParaRPr lang="en-US" dirty="0"/>
                    </a:p>
                  </a:txBody>
                  <a:tcPr/>
                </a:tc>
              </a:tr>
              <a:tr h="740719">
                <a:tc>
                  <a:txBody>
                    <a:bodyPr/>
                    <a:lstStyle/>
                    <a:p>
                      <a:r>
                        <a:rPr lang="hu-HU" dirty="0" smtClean="0"/>
                        <a:t>Üveg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Sika® Cleaner P or</a:t>
                      </a:r>
                    </a:p>
                    <a:p>
                      <a:r>
                        <a:rPr lang="en-US" dirty="0" smtClean="0"/>
                        <a:t>Sika® Cleaner G&amp;M</a:t>
                      </a:r>
                    </a:p>
                  </a:txBody>
                  <a:tcPr/>
                </a:tc>
              </a:tr>
              <a:tr h="740719">
                <a:tc>
                  <a:txBody>
                    <a:bodyPr/>
                    <a:lstStyle/>
                    <a:p>
                      <a:r>
                        <a:rPr lang="hu-HU" dirty="0" smtClean="0"/>
                        <a:t>Kerámia bevonat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Sika® Cleaner P** &amp; Sika® Aktivator-100* or </a:t>
                      </a:r>
                    </a:p>
                    <a:p>
                      <a:r>
                        <a:rPr lang="en-US" dirty="0" smtClean="0"/>
                        <a:t>Sika® Cleaner G&amp;M &amp; Sika® Primer-790</a:t>
                      </a:r>
                      <a:endParaRPr lang="en-US" dirty="0"/>
                    </a:p>
                  </a:txBody>
                  <a:tcPr/>
                </a:tc>
              </a:tr>
              <a:tr h="740719">
                <a:tc>
                  <a:txBody>
                    <a:bodyPr/>
                    <a:lstStyle/>
                    <a:p>
                      <a:r>
                        <a:rPr lang="hu-HU" dirty="0" smtClean="0"/>
                        <a:t>Eloxált</a:t>
                      </a:r>
                      <a:r>
                        <a:rPr lang="hu-HU" baseline="0" dirty="0" smtClean="0"/>
                        <a:t> alumínium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Sika® Cleaner P** or </a:t>
                      </a:r>
                    </a:p>
                    <a:p>
                      <a:r>
                        <a:rPr lang="en-US" dirty="0" smtClean="0"/>
                        <a:t>Sika® Cleaner P** &amp; Sika® Aktivator-100*</a:t>
                      </a:r>
                      <a:endParaRPr lang="en-US" dirty="0"/>
                    </a:p>
                  </a:txBody>
                  <a:tcPr/>
                </a:tc>
              </a:tr>
              <a:tr h="740719">
                <a:tc>
                  <a:txBody>
                    <a:bodyPr/>
                    <a:lstStyle/>
                    <a:p>
                      <a:r>
                        <a:rPr lang="hu-HU" dirty="0" smtClean="0"/>
                        <a:t>Rozsdamentes</a:t>
                      </a:r>
                      <a:r>
                        <a:rPr lang="hu-HU" baseline="0" dirty="0" smtClean="0"/>
                        <a:t> acél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Sika® Cleaner G&amp;M or </a:t>
                      </a:r>
                    </a:p>
                    <a:p>
                      <a:r>
                        <a:rPr lang="en-US" dirty="0" smtClean="0"/>
                        <a:t>Sika® Cleaner P** &amp; Sika® Aktivator-100*</a:t>
                      </a:r>
                      <a:endParaRPr lang="en-US" dirty="0"/>
                    </a:p>
                  </a:txBody>
                  <a:tcPr/>
                </a:tc>
              </a:tr>
              <a:tr h="740719">
                <a:tc>
                  <a:txBody>
                    <a:bodyPr/>
                    <a:lstStyle/>
                    <a:p>
                      <a:r>
                        <a:rPr lang="en-US" dirty="0" smtClean="0"/>
                        <a:t>Pol</a:t>
                      </a:r>
                      <a:r>
                        <a:rPr lang="hu-HU" dirty="0" err="1" smtClean="0"/>
                        <a:t>iészter</a:t>
                      </a:r>
                      <a:r>
                        <a:rPr lang="hu-HU" baseline="0" dirty="0" smtClean="0"/>
                        <a:t> porlakkos</a:t>
                      </a:r>
                      <a:r>
                        <a:rPr lang="en-US" dirty="0" smtClean="0"/>
                        <a:t> alum</a:t>
                      </a:r>
                      <a:r>
                        <a:rPr lang="hu-HU" dirty="0" smtClean="0"/>
                        <a:t>í</a:t>
                      </a:r>
                      <a:r>
                        <a:rPr lang="en-US" dirty="0" err="1" smtClean="0"/>
                        <a:t>num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PVDF-</a:t>
                      </a:r>
                      <a:r>
                        <a:rPr lang="hu-HU" dirty="0" smtClean="0"/>
                        <a:t>bevonatos</a:t>
                      </a:r>
                      <a:r>
                        <a:rPr lang="hu-HU" baseline="0" dirty="0" smtClean="0"/>
                        <a:t> alumínium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Sika® Cleaner P** &amp; Sika® Aktivator-205* or </a:t>
                      </a:r>
                    </a:p>
                    <a:p>
                      <a:r>
                        <a:rPr lang="en-US" dirty="0" smtClean="0"/>
                        <a:t>Sika® Cleaner G&amp;M &amp; Sika® Primer-790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77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DE4237EB-7CC6-4454-B7DB-3D581744AA45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36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Hordós kiszerelések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850" y="1268413"/>
            <a:ext cx="5184254" cy="286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45705" rIns="0" bIns="45705">
            <a:spAutoFit/>
          </a:bodyPr>
          <a:lstStyle>
            <a:lvl1pPr marL="182563" indent="-182563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Clr>
                <a:schemeClr val="bg2"/>
              </a:buClr>
            </a:pPr>
            <a:r>
              <a:rPr lang="en-GB" altLang="en-US" sz="2000" b="1" dirty="0">
                <a:latin typeface="+mn-lt"/>
              </a:rPr>
              <a:t/>
            </a:r>
            <a:br>
              <a:rPr lang="en-GB" altLang="en-US" sz="2000" b="1" dirty="0">
                <a:latin typeface="+mn-lt"/>
              </a:rPr>
            </a:br>
            <a:endParaRPr lang="en-GB" altLang="en-US" sz="2000" b="1" dirty="0"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hu-HU" altLang="en-US" sz="2000" dirty="0" smtClean="0">
                <a:latin typeface="+mn-lt"/>
              </a:rPr>
              <a:t>Mielőtt a pumpa alá tesszük a terméket, vizsgáljuk meg a lejárati dátumot</a:t>
            </a:r>
            <a:r>
              <a:rPr lang="en-GB" altLang="en-US" sz="2000" dirty="0">
                <a:latin typeface="+mn-lt"/>
              </a:rPr>
              <a:t/>
            </a:r>
            <a:br>
              <a:rPr lang="en-GB" altLang="en-US" sz="2000" dirty="0">
                <a:latin typeface="+mn-lt"/>
              </a:rPr>
            </a:br>
            <a:endParaRPr lang="en-GB" altLang="en-US" sz="2000" dirty="0"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hu-HU" altLang="en-US" sz="2000" dirty="0" smtClean="0">
                <a:latin typeface="+mn-lt"/>
              </a:rPr>
              <a:t>A B komponens reaktív, minden változás fontos</a:t>
            </a:r>
            <a:r>
              <a:rPr lang="en-GB" altLang="en-US" sz="2000" dirty="0" smtClean="0">
                <a:latin typeface="+mn-lt"/>
              </a:rPr>
              <a:t/>
            </a:r>
            <a:br>
              <a:rPr lang="en-GB" altLang="en-US" sz="2000" dirty="0" smtClean="0">
                <a:latin typeface="+mn-lt"/>
              </a:rPr>
            </a:br>
            <a:endParaRPr lang="en-GB" altLang="en-US" sz="2000" dirty="0" smtClean="0"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</a:endParaRPr>
          </a:p>
        </p:txBody>
      </p:sp>
      <p:pic>
        <p:nvPicPr>
          <p:cNvPr id="5122" name="Picture 2" descr="D:\Users\CH0504113\Documents\a-corporate marketing\d-Promotion\b-presetations\a-agentur fachwerk\phase 3 applicators\foto TC2\_DSC64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4451"/>
          <a:stretch/>
        </p:blipFill>
        <p:spPr bwMode="auto">
          <a:xfrm>
            <a:off x="5940472" y="3501008"/>
            <a:ext cx="2880000" cy="227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CH0504113\Documents\a-corporate marketing\d-Promotion\b-presetations\a-agentur fachwerk\phase 3 applicators\foto TC2\_DSC64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5683" r="11430" b="4926"/>
          <a:stretch/>
        </p:blipFill>
        <p:spPr bwMode="auto">
          <a:xfrm>
            <a:off x="5948143" y="764704"/>
            <a:ext cx="2880000" cy="239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 bwMode="auto">
          <a:xfrm>
            <a:off x="7092280" y="2204864"/>
            <a:ext cx="1152128" cy="36004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DB699298-F67A-458E-A8D5-C4E808D68320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37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Sika</a:t>
            </a:r>
            <a:r>
              <a:rPr lang="hu-HU" dirty="0" smtClean="0"/>
              <a:t> minőségbiztosítás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/>
          <a:stretch/>
        </p:blipFill>
        <p:spPr bwMode="auto">
          <a:xfrm>
            <a:off x="323850" y="1254968"/>
            <a:ext cx="4398029" cy="498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84452" y="1268413"/>
            <a:ext cx="4180036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36575" indent="-536575"/>
            <a:r>
              <a:rPr lang="en-US" sz="2000" dirty="0"/>
              <a:t>[1] </a:t>
            </a:r>
            <a:r>
              <a:rPr lang="en-US" sz="2000" dirty="0" smtClean="0"/>
              <a:t>	Meteorological </a:t>
            </a:r>
            <a:r>
              <a:rPr lang="en-US" sz="2000" dirty="0"/>
              <a:t>station for temperature &amp; air humidity </a:t>
            </a:r>
          </a:p>
          <a:p>
            <a:pPr marL="536575" indent="-536575"/>
            <a:r>
              <a:rPr lang="fr-FR" sz="2000" dirty="0"/>
              <a:t>[2] </a:t>
            </a:r>
            <a:r>
              <a:rPr lang="fr-FR" sz="2000" dirty="0" smtClean="0"/>
              <a:t>	Balance </a:t>
            </a:r>
            <a:r>
              <a:rPr lang="fr-FR" sz="2000" dirty="0"/>
              <a:t>(max. 500 g) </a:t>
            </a:r>
          </a:p>
          <a:p>
            <a:pPr marL="536575" indent="-536575"/>
            <a:r>
              <a:rPr lang="en-US" sz="2000" dirty="0"/>
              <a:t>[3] </a:t>
            </a:r>
            <a:r>
              <a:rPr lang="en-US" sz="2000" dirty="0" smtClean="0"/>
              <a:t>	Timer </a:t>
            </a:r>
            <a:r>
              <a:rPr lang="en-US" sz="2000" dirty="0"/>
              <a:t>(4 individual times) </a:t>
            </a:r>
          </a:p>
          <a:p>
            <a:pPr marL="536575" indent="-536575"/>
            <a:r>
              <a:rPr lang="en-US" sz="2000" dirty="0"/>
              <a:t>[4] </a:t>
            </a:r>
            <a:r>
              <a:rPr lang="en-US" sz="2000" dirty="0" smtClean="0"/>
              <a:t>	Cups </a:t>
            </a:r>
            <a:r>
              <a:rPr lang="en-US" sz="2000" dirty="0"/>
              <a:t>for pot life test </a:t>
            </a:r>
          </a:p>
          <a:p>
            <a:pPr marL="536575" indent="-536575"/>
            <a:r>
              <a:rPr lang="en-US" sz="2000" dirty="0"/>
              <a:t>[5] </a:t>
            </a:r>
            <a:r>
              <a:rPr lang="en-US" sz="2000" dirty="0" smtClean="0"/>
              <a:t>	Wooden </a:t>
            </a:r>
            <a:r>
              <a:rPr lang="en-US" sz="2000" dirty="0"/>
              <a:t>spatulas </a:t>
            </a:r>
          </a:p>
          <a:p>
            <a:pPr marL="536575" indent="-536575"/>
            <a:r>
              <a:rPr lang="en-US" sz="2000" dirty="0"/>
              <a:t>[6] </a:t>
            </a:r>
            <a:r>
              <a:rPr lang="en-US" sz="2000" dirty="0" smtClean="0"/>
              <a:t>	Doctor </a:t>
            </a:r>
            <a:r>
              <a:rPr lang="en-US" sz="2000" dirty="0"/>
              <a:t>blade for peel test samples </a:t>
            </a:r>
          </a:p>
          <a:p>
            <a:pPr marL="536575" indent="-536575"/>
            <a:r>
              <a:rPr lang="en-US" sz="2000" dirty="0"/>
              <a:t>[7] </a:t>
            </a:r>
            <a:r>
              <a:rPr lang="en-US" sz="2000" dirty="0" smtClean="0"/>
              <a:t>	Scraper </a:t>
            </a:r>
            <a:r>
              <a:rPr lang="en-US" sz="2000" dirty="0"/>
              <a:t>for peel test </a:t>
            </a:r>
          </a:p>
          <a:p>
            <a:pPr marL="536575" indent="-536575"/>
            <a:r>
              <a:rPr lang="en-US" sz="2000" dirty="0"/>
              <a:t>[8] </a:t>
            </a:r>
            <a:r>
              <a:rPr lang="en-US" sz="2000" dirty="0" smtClean="0"/>
              <a:t>	Mold </a:t>
            </a:r>
            <a:r>
              <a:rPr lang="en-US" sz="2000" dirty="0"/>
              <a:t>for H-specimens </a:t>
            </a:r>
          </a:p>
          <a:p>
            <a:pPr marL="536575" indent="-536575"/>
            <a:r>
              <a:rPr lang="en-US" sz="2000" dirty="0"/>
              <a:t>[9] </a:t>
            </a:r>
            <a:r>
              <a:rPr lang="en-US" sz="2000" dirty="0" smtClean="0"/>
              <a:t>	Shore </a:t>
            </a:r>
            <a:r>
              <a:rPr lang="en-US" sz="2000" dirty="0"/>
              <a:t>A meter (Durometer) </a:t>
            </a:r>
          </a:p>
          <a:p>
            <a:pPr marL="536575" indent="-536575"/>
            <a:r>
              <a:rPr lang="en-US" sz="2000" dirty="0"/>
              <a:t>[10] </a:t>
            </a:r>
            <a:r>
              <a:rPr lang="en-US" sz="2000" dirty="0" smtClean="0"/>
              <a:t>	Digital </a:t>
            </a:r>
            <a:r>
              <a:rPr lang="en-US" sz="2000" dirty="0"/>
              <a:t>measuring slide </a:t>
            </a:r>
          </a:p>
          <a:p>
            <a:pPr marL="536575" indent="-536575"/>
            <a:r>
              <a:rPr lang="en-US" sz="2000" dirty="0"/>
              <a:t>[11] </a:t>
            </a:r>
            <a:r>
              <a:rPr lang="en-US" sz="2000" dirty="0" smtClean="0"/>
              <a:t>	Meter </a:t>
            </a:r>
            <a:r>
              <a:rPr lang="en-US" sz="2000" dirty="0"/>
              <a:t>(3 m) </a:t>
            </a:r>
          </a:p>
          <a:p>
            <a:pPr marL="536575" indent="-536575"/>
            <a:r>
              <a:rPr lang="en-US" sz="2000" dirty="0"/>
              <a:t>[12] </a:t>
            </a:r>
            <a:r>
              <a:rPr lang="en-US" sz="2000" dirty="0" smtClean="0"/>
              <a:t>	Magnifier </a:t>
            </a:r>
            <a:endParaRPr lang="en-US" sz="2000" dirty="0"/>
          </a:p>
          <a:p>
            <a:pPr marL="536575" indent="-536575"/>
            <a:r>
              <a:rPr lang="en-US" sz="2000" dirty="0"/>
              <a:t>[13] </a:t>
            </a:r>
            <a:r>
              <a:rPr lang="en-US" sz="2000" dirty="0" smtClean="0"/>
              <a:t>	Protective </a:t>
            </a:r>
            <a:r>
              <a:rPr lang="en-US" sz="2000" dirty="0"/>
              <a:t>gloves </a:t>
            </a:r>
          </a:p>
          <a:p>
            <a:pPr marL="536575" indent="-536575"/>
            <a:r>
              <a:rPr lang="en-US" sz="2000" dirty="0"/>
              <a:t>[14] </a:t>
            </a:r>
            <a:r>
              <a:rPr lang="en-US" sz="2000" dirty="0" smtClean="0"/>
              <a:t>	Nozzle </a:t>
            </a:r>
            <a:r>
              <a:rPr lang="en-US" sz="2000" dirty="0"/>
              <a:t>cutter </a:t>
            </a:r>
          </a:p>
          <a:p>
            <a:pPr marL="536575" indent="-536575"/>
            <a:r>
              <a:rPr lang="en-US" sz="2000" dirty="0"/>
              <a:t>[15] </a:t>
            </a:r>
            <a:r>
              <a:rPr lang="en-US" sz="2000" dirty="0" smtClean="0"/>
              <a:t>	Shore </a:t>
            </a:r>
            <a:r>
              <a:rPr lang="en-US" sz="2000" dirty="0"/>
              <a:t>A pad </a:t>
            </a:r>
          </a:p>
        </p:txBody>
      </p:sp>
    </p:spTree>
    <p:extLst>
      <p:ext uri="{BB962C8B-B14F-4D97-AF65-F5344CB8AC3E}">
        <p14:creationId xmlns:p14="http://schemas.microsoft.com/office/powerpoint/2010/main" val="233682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DCAB8D3-F9EE-481D-8B7A-ACE902FE04AB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38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hu-HU" altLang="en-US" dirty="0" smtClean="0">
                <a:solidFill>
                  <a:schemeClr val="bg1">
                    <a:lumMod val="50000"/>
                  </a:schemeClr>
                </a:solidFill>
              </a:rPr>
              <a:t>Keverési minőség: lepke teszt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3" descr="007_butterflytest_negati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76" b="-21"/>
          <a:stretch/>
        </p:blipFill>
        <p:spPr bwMode="auto">
          <a:xfrm>
            <a:off x="4788024" y="1331266"/>
            <a:ext cx="3977288" cy="31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4" y="1412776"/>
            <a:ext cx="406203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23850" y="5301208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Megfelelő teszt</a:t>
            </a:r>
            <a:endParaRPr lang="en-US" dirty="0" smtClean="0"/>
          </a:p>
        </p:txBody>
      </p:sp>
      <p:sp>
        <p:nvSpPr>
          <p:cNvPr id="16" name="Rechteck 15"/>
          <p:cNvSpPr/>
          <p:nvPr/>
        </p:nvSpPr>
        <p:spPr>
          <a:xfrm>
            <a:off x="4590002" y="5301208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</a:t>
            </a:r>
            <a:r>
              <a:rPr lang="hu-HU" dirty="0" err="1" smtClean="0">
                <a:solidFill>
                  <a:schemeClr val="tx2"/>
                </a:solidFill>
              </a:rPr>
              <a:t>em</a:t>
            </a:r>
            <a:r>
              <a:rPr lang="hu-HU" dirty="0" smtClean="0">
                <a:solidFill>
                  <a:schemeClr val="tx2"/>
                </a:solidFill>
              </a:rPr>
              <a:t> megfelelő keverési minőség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1A3A2EC0-09E0-45C0-9720-D5E0EDFC5368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39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512093" y="6561138"/>
            <a:ext cx="5364163" cy="1079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hu-HU" altLang="en-US" dirty="0">
                <a:solidFill>
                  <a:schemeClr val="bg1">
                    <a:lumMod val="50000"/>
                  </a:schemeClr>
                </a:solidFill>
              </a:rPr>
              <a:t>Keverési minőség: </a:t>
            </a:r>
            <a:r>
              <a:rPr lang="hu-HU" altLang="en-US" dirty="0" smtClean="0">
                <a:solidFill>
                  <a:schemeClr val="bg1">
                    <a:lumMod val="50000"/>
                  </a:schemeClr>
                </a:solidFill>
              </a:rPr>
              <a:t>Üveglap </a:t>
            </a:r>
            <a:r>
              <a:rPr lang="hu-HU" altLang="en-US" dirty="0">
                <a:solidFill>
                  <a:schemeClr val="bg1">
                    <a:lumMod val="50000"/>
                  </a:schemeClr>
                </a:solidFill>
              </a:rPr>
              <a:t>teszt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 descr="001_mamortest_glasplattentest_negati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" t="11421" r="4591" b="8620"/>
          <a:stretch/>
        </p:blipFill>
        <p:spPr bwMode="auto">
          <a:xfrm>
            <a:off x="4427984" y="1269519"/>
            <a:ext cx="395299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23528" y="1268413"/>
            <a:ext cx="18473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2400" b="1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" t="3796" r="5226" b="2674"/>
          <a:stretch/>
        </p:blipFill>
        <p:spPr bwMode="auto">
          <a:xfrm>
            <a:off x="375468" y="1268413"/>
            <a:ext cx="358917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971600" y="5877272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Megfelelő keveredési minőség</a:t>
            </a:r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4618816" y="587727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</a:rPr>
              <a:t>Nem megfelelő keveredési minőség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2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Users\CH0504113\Documents\a-corporate marketing\d-Promotion\b-grafiken\new yellow black\2. draft\JPGs zur Kontrolle\Bil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90556"/>
            <a:ext cx="2459878" cy="45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Anyagok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&amp;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sika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termékek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90065" y="1259795"/>
            <a:ext cx="2016877" cy="38779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800" b="1" dirty="0" smtClean="0">
                <a:latin typeface="+mn-lt"/>
              </a:rPr>
              <a:t>Üvegpanel</a:t>
            </a:r>
            <a:endParaRPr lang="en-US" sz="1800" b="1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r>
              <a:rPr lang="hu-HU" sz="1800" b="1" dirty="0" smtClean="0">
                <a:latin typeface="+mn-lt"/>
              </a:rPr>
              <a:t>Háttérkitöltés</a:t>
            </a:r>
            <a:endParaRPr lang="en-US" sz="1800" b="1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r>
              <a:rPr lang="hu-HU" sz="1800" b="1" dirty="0" smtClean="0">
                <a:latin typeface="+mn-lt"/>
              </a:rPr>
              <a:t>Hézagoló blokk</a:t>
            </a:r>
            <a:endParaRPr lang="en-US" sz="1800" b="1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r>
              <a:rPr lang="hu-HU" sz="1800" b="1" dirty="0" smtClean="0">
                <a:latin typeface="+mn-lt"/>
              </a:rPr>
              <a:t>Tömítés</a:t>
            </a:r>
            <a:endParaRPr lang="en-US" sz="1800" b="1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r>
              <a:rPr lang="hu-HU" sz="1800" b="1" dirty="0" smtClean="0">
                <a:latin typeface="+mn-lt"/>
              </a:rPr>
              <a:t>Keret</a:t>
            </a:r>
            <a:endParaRPr lang="en-US" sz="1800" b="1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</p:txBody>
      </p:sp>
      <p:cxnSp>
        <p:nvCxnSpPr>
          <p:cNvPr id="4" name="Gewinkelte Verbindung 3"/>
          <p:cNvCxnSpPr/>
          <p:nvPr/>
        </p:nvCxnSpPr>
        <p:spPr>
          <a:xfrm rot="10800000" flipV="1">
            <a:off x="4094923" y="1420288"/>
            <a:ext cx="2277307" cy="1253337"/>
          </a:xfrm>
          <a:prstGeom prst="bentConnector3">
            <a:avLst>
              <a:gd name="adj1" fmla="val 20758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/>
          <p:cNvCxnSpPr/>
          <p:nvPr/>
        </p:nvCxnSpPr>
        <p:spPr>
          <a:xfrm flipV="1">
            <a:off x="2268538" y="2840521"/>
            <a:ext cx="1615289" cy="2541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B53D8DD-6A94-4821-A884-3F6CEEE5FC04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4</a:t>
            </a:fld>
            <a:r>
              <a:rPr lang="en-GB" dirty="0" smtClean="0"/>
              <a:t>  </a:t>
            </a:r>
            <a:endParaRPr lang="en-GB" dirty="0"/>
          </a:p>
        </p:txBody>
      </p:sp>
      <p:cxnSp>
        <p:nvCxnSpPr>
          <p:cNvPr id="24" name="Gewinkelte Verbindung 23"/>
          <p:cNvCxnSpPr/>
          <p:nvPr/>
        </p:nvCxnSpPr>
        <p:spPr>
          <a:xfrm>
            <a:off x="2268538" y="2468776"/>
            <a:ext cx="1258474" cy="2048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2263646" y="3858756"/>
            <a:ext cx="2668394" cy="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42"/>
          <p:cNvCxnSpPr/>
          <p:nvPr/>
        </p:nvCxnSpPr>
        <p:spPr>
          <a:xfrm flipV="1">
            <a:off x="2268538" y="4149080"/>
            <a:ext cx="1007318" cy="27109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443555" y="1259795"/>
            <a:ext cx="2016877" cy="49859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dirty="0" smtClean="0">
                <a:latin typeface="+mn-lt"/>
              </a:rPr>
              <a:t>IG – </a:t>
            </a:r>
            <a:r>
              <a:rPr lang="hu-HU" sz="1800" b="1" dirty="0" smtClean="0">
                <a:latin typeface="+mn-lt"/>
              </a:rPr>
              <a:t>Peremzárás</a:t>
            </a:r>
            <a:endParaRPr lang="en-US" sz="1800" b="1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endParaRPr lang="de-CH" sz="1800" dirty="0">
              <a:latin typeface="+mn-lt"/>
            </a:endParaRPr>
          </a:p>
          <a:p>
            <a:endParaRPr lang="de-CH" sz="1800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r>
              <a:rPr lang="en-US" sz="1800" b="1" dirty="0" smtClean="0">
                <a:latin typeface="+mn-lt"/>
              </a:rPr>
              <a:t>SG – </a:t>
            </a:r>
            <a:r>
              <a:rPr lang="hu-HU" sz="1800" b="1" dirty="0" smtClean="0">
                <a:latin typeface="+mn-lt"/>
              </a:rPr>
              <a:t>Szerkezeti ragasztás</a:t>
            </a:r>
            <a:endParaRPr lang="en-US" sz="1800" b="1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endParaRPr lang="de-CH" sz="1800" dirty="0">
              <a:latin typeface="+mn-lt"/>
            </a:endParaRPr>
          </a:p>
          <a:p>
            <a:endParaRPr lang="de-CH" sz="1800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r>
              <a:rPr lang="en-US" sz="1800" b="1" dirty="0" smtClean="0">
                <a:latin typeface="+mn-lt"/>
              </a:rPr>
              <a:t>W</a:t>
            </a:r>
            <a:r>
              <a:rPr lang="hu-HU" sz="1800" b="1" dirty="0" smtClean="0">
                <a:latin typeface="+mn-lt"/>
              </a:rPr>
              <a:t>S- időjárásálló tömítés</a:t>
            </a:r>
            <a:endParaRPr lang="en-US" sz="1800" b="1" dirty="0" smtClean="0"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endParaRPr lang="de-CH" sz="1800" dirty="0">
              <a:latin typeface="+mn-lt"/>
            </a:endParaRPr>
          </a:p>
          <a:p>
            <a:r>
              <a:rPr lang="hu-HU" sz="1800" b="1" dirty="0">
                <a:latin typeface="+mn-lt"/>
                <a:cs typeface="Calibri" pitchFamily="34" charset="0"/>
              </a:rPr>
              <a:t>Távtartó szalag</a:t>
            </a:r>
            <a:endParaRPr lang="en-US" sz="1800" b="1" dirty="0">
              <a:latin typeface="+mn-lt"/>
              <a:cs typeface="Calibri" pitchFamily="34" charset="0"/>
            </a:endParaRPr>
          </a:p>
          <a:p>
            <a:r>
              <a:rPr lang="en-US" sz="1800" b="1" dirty="0">
                <a:latin typeface="+mn-lt"/>
                <a:cs typeface="Calibri" pitchFamily="34" charset="0"/>
              </a:rPr>
              <a:t>Spacer Tape </a:t>
            </a:r>
            <a:r>
              <a:rPr lang="en-US" sz="1800" b="1" dirty="0" smtClean="0">
                <a:latin typeface="+mn-lt"/>
                <a:cs typeface="Calibri" pitchFamily="34" charset="0"/>
              </a:rPr>
              <a:t>HD</a:t>
            </a:r>
          </a:p>
          <a:p>
            <a:endParaRPr lang="en-US" sz="1800" dirty="0">
              <a:latin typeface="+mn-lt"/>
            </a:endParaRPr>
          </a:p>
        </p:txBody>
      </p:sp>
      <p:cxnSp>
        <p:nvCxnSpPr>
          <p:cNvPr id="23" name="Gewinkelte Verbindung 22"/>
          <p:cNvCxnSpPr/>
          <p:nvPr/>
        </p:nvCxnSpPr>
        <p:spPr>
          <a:xfrm>
            <a:off x="2263646" y="1420291"/>
            <a:ext cx="1732290" cy="49654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winkelte Verbindung 24"/>
          <p:cNvCxnSpPr/>
          <p:nvPr/>
        </p:nvCxnSpPr>
        <p:spPr>
          <a:xfrm rot="10800000" flipV="1">
            <a:off x="4427987" y="1332694"/>
            <a:ext cx="1944239" cy="1016185"/>
          </a:xfrm>
          <a:prstGeom prst="bentConnector3">
            <a:avLst>
              <a:gd name="adj1" fmla="val 30847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winkelte Verbindung 27"/>
          <p:cNvCxnSpPr/>
          <p:nvPr/>
        </p:nvCxnSpPr>
        <p:spPr>
          <a:xfrm rot="10800000" flipV="1">
            <a:off x="4217764" y="2840521"/>
            <a:ext cx="2082429" cy="464471"/>
          </a:xfrm>
          <a:prstGeom prst="bentConnector3">
            <a:avLst>
              <a:gd name="adj1" fmla="val 24386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winkelte Verbindung 35"/>
          <p:cNvCxnSpPr/>
          <p:nvPr/>
        </p:nvCxnSpPr>
        <p:spPr>
          <a:xfrm rot="10800000">
            <a:off x="5220072" y="3644900"/>
            <a:ext cx="1152154" cy="5041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winkelte Verbindung 38"/>
          <p:cNvCxnSpPr/>
          <p:nvPr/>
        </p:nvCxnSpPr>
        <p:spPr>
          <a:xfrm rot="10800000">
            <a:off x="3527013" y="4797427"/>
            <a:ext cx="2774382" cy="719931"/>
          </a:xfrm>
          <a:prstGeom prst="bentConnector3">
            <a:avLst>
              <a:gd name="adj1" fmla="val 20063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5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C986B30E-CC88-444F-B701-EDD068F0922F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40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512093" y="6561138"/>
            <a:ext cx="5364163" cy="1079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hu-HU" altLang="en-US" dirty="0" smtClean="0">
                <a:solidFill>
                  <a:schemeClr val="bg1">
                    <a:lumMod val="50000"/>
                  </a:schemeClr>
                </a:solidFill>
              </a:rPr>
              <a:t>Nyitott idő 2K anyagok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6" y="1412776"/>
            <a:ext cx="3160804" cy="395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168352" cy="395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41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de-DE" kern="0" dirty="0" smtClean="0">
                <a:solidFill>
                  <a:srgbClr val="000000"/>
                </a:solidFill>
                <a:latin typeface="+mn-lt"/>
              </a:rPr>
              <a:t>A hőmérséklet hatása a nyitott időre</a:t>
            </a:r>
            <a:r>
              <a:rPr lang="en-US" altLang="de-DE" kern="0" dirty="0" smtClean="0">
                <a:solidFill>
                  <a:srgbClr val="000000"/>
                </a:solidFill>
                <a:latin typeface="+mn-lt"/>
              </a:rPr>
              <a:t> </a:t>
            </a:r>
            <a:br>
              <a:rPr lang="en-US" altLang="de-DE" kern="0" dirty="0" smtClean="0">
                <a:solidFill>
                  <a:srgbClr val="000000"/>
                </a:solidFill>
                <a:latin typeface="+mn-lt"/>
              </a:rPr>
            </a:br>
            <a:r>
              <a:rPr lang="de-CH" cap="none" dirty="0" smtClean="0">
                <a:solidFill>
                  <a:schemeClr val="bg1">
                    <a:lumMod val="50000"/>
                  </a:schemeClr>
                </a:solidFill>
              </a:rPr>
              <a:t>Sikasil</a:t>
            </a:r>
            <a:r>
              <a:rPr lang="de-CH" baseline="30000" dirty="0" smtClean="0">
                <a:solidFill>
                  <a:schemeClr val="bg1">
                    <a:lumMod val="50000"/>
                  </a:schemeClr>
                </a:solidFill>
              </a:rPr>
              <a:t>®</a:t>
            </a:r>
            <a:r>
              <a:rPr lang="de-CH" dirty="0" smtClean="0">
                <a:solidFill>
                  <a:schemeClr val="bg1">
                    <a:lumMod val="50000"/>
                  </a:schemeClr>
                </a:solidFill>
              </a:rPr>
              <a:t> SG-500</a:t>
            </a:r>
            <a:endParaRPr lang="de-CH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9" name="Diagramm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383698"/>
              </p:ext>
            </p:extLst>
          </p:nvPr>
        </p:nvGraphicFramePr>
        <p:xfrm>
          <a:off x="0" y="620688"/>
          <a:ext cx="9129346" cy="5649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4FEC7AC4-7FE8-4C4C-9974-9B8C39DA5945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512093" y="6561138"/>
            <a:ext cx="5364163" cy="1079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Structural Sealant Glazing Application, V1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438707" y="1196752"/>
            <a:ext cx="2751450" cy="92333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lang="hu-HU" sz="2000" dirty="0" smtClean="0"/>
              <a:t>Alacsony hőmérséklet</a:t>
            </a:r>
            <a:endParaRPr lang="en-US" sz="2000" dirty="0" smtClean="0"/>
          </a:p>
          <a:p>
            <a:r>
              <a:rPr lang="en-US" sz="2000" dirty="0" smtClean="0"/>
              <a:t>&amp; </a:t>
            </a:r>
            <a:r>
              <a:rPr lang="hu-HU" sz="2000" dirty="0" smtClean="0"/>
              <a:t>kevesebb B komponens</a:t>
            </a:r>
            <a:endParaRPr lang="en-US" sz="2000" dirty="0" smtClean="0"/>
          </a:p>
          <a:p>
            <a:r>
              <a:rPr lang="en-US" sz="2000" dirty="0" smtClean="0">
                <a:sym typeface="Wingdings" panose="05000000000000000000" pitchFamily="2" charset="2"/>
              </a:rPr>
              <a:t> </a:t>
            </a:r>
            <a:r>
              <a:rPr lang="hu-HU" sz="2000" dirty="0" smtClean="0">
                <a:sym typeface="Wingdings" panose="05000000000000000000" pitchFamily="2" charset="2"/>
              </a:rPr>
              <a:t>Lassabb kötés</a:t>
            </a:r>
            <a:endParaRPr lang="en-US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6372200" y="4793577"/>
            <a:ext cx="2513243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lang="hu-HU" sz="2000" dirty="0" smtClean="0"/>
              <a:t>Magasabb hőmérséklet</a:t>
            </a:r>
            <a:endParaRPr lang="en-US" sz="2000" dirty="0" smtClean="0"/>
          </a:p>
          <a:p>
            <a:r>
              <a:rPr lang="en-US" sz="2000" dirty="0" smtClean="0"/>
              <a:t>&amp; </a:t>
            </a:r>
            <a:r>
              <a:rPr lang="hu-HU" sz="2000" dirty="0" smtClean="0"/>
              <a:t>több B komponens</a:t>
            </a:r>
            <a:endParaRPr lang="en-US" sz="2000" dirty="0" smtClean="0"/>
          </a:p>
          <a:p>
            <a:r>
              <a:rPr lang="en-US" sz="2000" dirty="0" smtClean="0">
                <a:sym typeface="Wingdings" panose="05000000000000000000" pitchFamily="2" charset="2"/>
              </a:rPr>
              <a:t> </a:t>
            </a:r>
            <a:r>
              <a:rPr lang="hu-HU" sz="2000" dirty="0" smtClean="0">
                <a:sym typeface="Wingdings" panose="05000000000000000000" pitchFamily="2" charset="2"/>
              </a:rPr>
              <a:t>Gyorsabb kötés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71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8A21B00-99D9-4173-B715-E71562991D6F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42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hu-HU" altLang="en-US" dirty="0" smtClean="0">
                <a:solidFill>
                  <a:schemeClr val="bg1">
                    <a:lumMod val="50000"/>
                  </a:schemeClr>
                </a:solidFill>
              </a:rPr>
              <a:t>Bőrösödési idő 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hu-HU" altLang="en-US" dirty="0" smtClean="0">
                <a:solidFill>
                  <a:schemeClr val="bg1">
                    <a:lumMod val="50000"/>
                  </a:schemeClr>
                </a:solidFill>
              </a:rPr>
              <a:t> K anyagok</a:t>
            </a:r>
            <a:endParaRPr lang="en-US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32"/>
          <a:stretch/>
        </p:blipFill>
        <p:spPr bwMode="auto">
          <a:xfrm>
            <a:off x="323850" y="1253607"/>
            <a:ext cx="2524125" cy="159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94"/>
          <a:stretch/>
        </p:blipFill>
        <p:spPr bwMode="auto">
          <a:xfrm>
            <a:off x="3274986" y="1268413"/>
            <a:ext cx="26098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68"/>
          <a:stretch/>
        </p:blipFill>
        <p:spPr bwMode="auto">
          <a:xfrm>
            <a:off x="6254944" y="1266588"/>
            <a:ext cx="2562225" cy="15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39"/>
          <a:stretch/>
        </p:blipFill>
        <p:spPr bwMode="auto">
          <a:xfrm>
            <a:off x="323849" y="3861049"/>
            <a:ext cx="8424863" cy="169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0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FA2E4EA2-5C49-4E03-AD26-A89A15EBB65A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43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/>
            </a:r>
            <a:br>
              <a:rPr lang="en-GB" altLang="en-US" dirty="0"/>
            </a:br>
            <a:r>
              <a:rPr lang="hu-HU" altLang="en-US" dirty="0" smtClean="0">
                <a:solidFill>
                  <a:schemeClr val="bg1">
                    <a:lumMod val="65000"/>
                  </a:schemeClr>
                </a:solidFill>
              </a:rPr>
              <a:t>Minőségbiztosítás kikötés után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9"/>
          <a:stretch/>
        </p:blipFill>
        <p:spPr bwMode="auto">
          <a:xfrm>
            <a:off x="287338" y="949385"/>
            <a:ext cx="3231750" cy="252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hore-A-Härt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"/>
          <a:stretch>
            <a:fillRect/>
          </a:stretch>
        </p:blipFill>
        <p:spPr bwMode="auto">
          <a:xfrm>
            <a:off x="3707904" y="944724"/>
            <a:ext cx="293167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_Prüfkörper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" b="-3"/>
          <a:stretch>
            <a:fillRect/>
          </a:stretch>
        </p:blipFill>
        <p:spPr bwMode="auto">
          <a:xfrm>
            <a:off x="287338" y="3717032"/>
            <a:ext cx="17526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53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hu-HU" dirty="0" smtClean="0"/>
              <a:t>„Kiüvegezés”</a:t>
            </a:r>
            <a:endParaRPr lang="en-US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B4D199-7A7F-40CC-8626-A68978D676D2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44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781989" y="4011693"/>
            <a:ext cx="2377875" cy="72724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33" tIns="40067" rIns="80133" bIns="40067">
            <a:spAutoFit/>
          </a:bodyPr>
          <a:lstStyle>
            <a:lvl1pPr defTabSz="801688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sz="2100" dirty="0" smtClean="0">
                <a:solidFill>
                  <a:srgbClr val="2D3530"/>
                </a:solidFill>
                <a:latin typeface="+mn-lt"/>
              </a:rPr>
              <a:t>Jó tapadás, homogén kötés</a:t>
            </a:r>
            <a:endParaRPr lang="en-US" altLang="en-US" sz="2100" dirty="0" smtClean="0">
              <a:solidFill>
                <a:srgbClr val="2D3530"/>
              </a:solidFill>
              <a:latin typeface="+mn-lt"/>
            </a:endParaRPr>
          </a:p>
        </p:txBody>
      </p:sp>
      <p:pic>
        <p:nvPicPr>
          <p:cNvPr id="12" name="Picture 7" descr="Bild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175" r="12074" b="-175"/>
          <a:stretch/>
        </p:blipFill>
        <p:spPr bwMode="auto">
          <a:xfrm>
            <a:off x="3764625" y="1268411"/>
            <a:ext cx="2395239" cy="255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Bild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6"/>
          <a:stretch/>
        </p:blipFill>
        <p:spPr bwMode="auto">
          <a:xfrm>
            <a:off x="6228184" y="1268410"/>
            <a:ext cx="2304505" cy="255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Bil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93565"/>
            <a:ext cx="3347570" cy="25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8759" y="4077072"/>
            <a:ext cx="3062177" cy="1696744"/>
          </a:xfrm>
          <a:prstGeom prst="rect">
            <a:avLst/>
          </a:prstGeom>
          <a:solidFill>
            <a:schemeClr val="accent4">
              <a:alpha val="50195"/>
            </a:schemeClr>
          </a:solidFill>
          <a:ln>
            <a:noFill/>
          </a:ln>
          <a:effectLst/>
          <a:extLst/>
        </p:spPr>
        <p:txBody>
          <a:bodyPr wrap="none" lIns="80133" tIns="40067" rIns="80133" bIns="40067">
            <a:spAutoFit/>
          </a:bodyPr>
          <a:lstStyle>
            <a:lvl1pPr defTabSz="801688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sz="2100" b="1" dirty="0" smtClean="0">
                <a:solidFill>
                  <a:srgbClr val="2D3530"/>
                </a:solidFill>
                <a:latin typeface="+mn-lt"/>
              </a:rPr>
              <a:t>Szabály:</a:t>
            </a:r>
            <a:endParaRPr lang="en-US" altLang="en-US" sz="2100" b="1" dirty="0" smtClean="0">
              <a:solidFill>
                <a:srgbClr val="2D3530"/>
              </a:solidFill>
              <a:latin typeface="+mn-lt"/>
            </a:endParaRPr>
          </a:p>
          <a:p>
            <a:pPr eaLnBrk="1" hangingPunct="1"/>
            <a:r>
              <a:rPr lang="en-US" altLang="en-US" sz="2100" dirty="0" smtClean="0">
                <a:solidFill>
                  <a:srgbClr val="2D3530"/>
                </a:solidFill>
                <a:latin typeface="+mn-lt"/>
              </a:rPr>
              <a:t>1 </a:t>
            </a:r>
            <a:r>
              <a:rPr lang="en-US" altLang="en-US" sz="2100" dirty="0">
                <a:solidFill>
                  <a:srgbClr val="2D3530"/>
                </a:solidFill>
                <a:latin typeface="+mn-lt"/>
              </a:rPr>
              <a:t>panel </a:t>
            </a:r>
            <a:r>
              <a:rPr lang="hu-HU" altLang="en-US" sz="2100" dirty="0" smtClean="0">
                <a:solidFill>
                  <a:srgbClr val="2D3530"/>
                </a:solidFill>
                <a:latin typeface="+mn-lt"/>
              </a:rPr>
              <a:t>az első </a:t>
            </a:r>
            <a:r>
              <a:rPr lang="en-US" altLang="en-US" sz="2100" dirty="0" smtClean="0">
                <a:solidFill>
                  <a:srgbClr val="2D3530"/>
                </a:solidFill>
                <a:latin typeface="+mn-lt"/>
              </a:rPr>
              <a:t>10</a:t>
            </a:r>
            <a:r>
              <a:rPr lang="hu-HU" altLang="en-US" sz="2100" dirty="0" err="1" smtClean="0">
                <a:solidFill>
                  <a:srgbClr val="2D3530"/>
                </a:solidFill>
                <a:latin typeface="+mn-lt"/>
              </a:rPr>
              <a:t>-ből</a:t>
            </a:r>
            <a:endParaRPr lang="en-US" altLang="en-US" sz="2100" dirty="0">
              <a:solidFill>
                <a:srgbClr val="2D3530"/>
              </a:solidFill>
              <a:latin typeface="+mn-lt"/>
            </a:endParaRPr>
          </a:p>
          <a:p>
            <a:pPr eaLnBrk="1" hangingPunct="1"/>
            <a:r>
              <a:rPr lang="en-US" altLang="en-US" sz="2100" dirty="0" smtClean="0">
                <a:solidFill>
                  <a:srgbClr val="2D3530"/>
                </a:solidFill>
                <a:latin typeface="+mn-lt"/>
              </a:rPr>
              <a:t>2 panel </a:t>
            </a:r>
            <a:r>
              <a:rPr lang="hu-HU" altLang="en-US" sz="2100" dirty="0" smtClean="0">
                <a:solidFill>
                  <a:srgbClr val="2D3530"/>
                </a:solidFill>
                <a:latin typeface="+mn-lt"/>
              </a:rPr>
              <a:t>a következő </a:t>
            </a:r>
            <a:r>
              <a:rPr lang="en-US" altLang="en-US" sz="2100" dirty="0" smtClean="0">
                <a:solidFill>
                  <a:srgbClr val="2D3530"/>
                </a:solidFill>
                <a:latin typeface="+mn-lt"/>
              </a:rPr>
              <a:t>40</a:t>
            </a:r>
            <a:r>
              <a:rPr lang="hu-HU" altLang="en-US" sz="2100" dirty="0" err="1" smtClean="0">
                <a:solidFill>
                  <a:srgbClr val="2D3530"/>
                </a:solidFill>
                <a:latin typeface="+mn-lt"/>
              </a:rPr>
              <a:t>-ből</a:t>
            </a:r>
            <a:endParaRPr lang="en-US" altLang="en-US" sz="2100" dirty="0">
              <a:solidFill>
                <a:srgbClr val="2D3530"/>
              </a:solidFill>
              <a:latin typeface="+mn-lt"/>
            </a:endParaRPr>
          </a:p>
          <a:p>
            <a:pPr eaLnBrk="1" hangingPunct="1"/>
            <a:r>
              <a:rPr lang="en-US" altLang="en-US" sz="2100" dirty="0" smtClean="0">
                <a:solidFill>
                  <a:srgbClr val="2D3530"/>
                </a:solidFill>
                <a:latin typeface="+mn-lt"/>
              </a:rPr>
              <a:t>1 </a:t>
            </a:r>
            <a:r>
              <a:rPr lang="en-US" altLang="en-US" sz="2100" dirty="0">
                <a:solidFill>
                  <a:srgbClr val="2D3530"/>
                </a:solidFill>
                <a:latin typeface="+mn-lt"/>
              </a:rPr>
              <a:t>panel </a:t>
            </a:r>
            <a:r>
              <a:rPr lang="hu-HU" altLang="en-US" sz="2100" dirty="0" smtClean="0">
                <a:solidFill>
                  <a:srgbClr val="2D3530"/>
                </a:solidFill>
                <a:latin typeface="+mn-lt"/>
              </a:rPr>
              <a:t>a következő </a:t>
            </a:r>
            <a:r>
              <a:rPr lang="en-US" altLang="en-US" sz="2100" dirty="0" smtClean="0">
                <a:solidFill>
                  <a:srgbClr val="2D3530"/>
                </a:solidFill>
                <a:latin typeface="+mn-lt"/>
              </a:rPr>
              <a:t>50</a:t>
            </a:r>
            <a:r>
              <a:rPr lang="hu-HU" altLang="en-US" sz="2100" dirty="0" err="1" smtClean="0">
                <a:solidFill>
                  <a:srgbClr val="2D3530"/>
                </a:solidFill>
                <a:latin typeface="+mn-lt"/>
              </a:rPr>
              <a:t>-ből</a:t>
            </a:r>
            <a:endParaRPr lang="en-US" altLang="en-US" sz="2100" dirty="0">
              <a:solidFill>
                <a:srgbClr val="2D3530"/>
              </a:solidFill>
              <a:latin typeface="+mn-lt"/>
            </a:endParaRPr>
          </a:p>
          <a:p>
            <a:pPr eaLnBrk="1" hangingPunct="1"/>
            <a:r>
              <a:rPr lang="en-US" altLang="en-US" sz="2100" dirty="0" smtClean="0">
                <a:solidFill>
                  <a:srgbClr val="2D3530"/>
                </a:solidFill>
                <a:latin typeface="+mn-lt"/>
              </a:rPr>
              <a:t>1 </a:t>
            </a:r>
            <a:r>
              <a:rPr lang="en-US" altLang="en-US" sz="2100" dirty="0">
                <a:solidFill>
                  <a:srgbClr val="2D3530"/>
                </a:solidFill>
                <a:latin typeface="+mn-lt"/>
              </a:rPr>
              <a:t>panel </a:t>
            </a:r>
            <a:r>
              <a:rPr lang="hu-HU" altLang="en-US" sz="2100" dirty="0">
                <a:solidFill>
                  <a:srgbClr val="2D3530"/>
                </a:solidFill>
                <a:latin typeface="+mn-lt"/>
              </a:rPr>
              <a:t>/</a:t>
            </a:r>
            <a:r>
              <a:rPr lang="en-US" altLang="en-US" sz="2100" dirty="0" smtClean="0">
                <a:solidFill>
                  <a:srgbClr val="2D3530"/>
                </a:solidFill>
                <a:latin typeface="+mn-lt"/>
              </a:rPr>
              <a:t> 100</a:t>
            </a:r>
            <a:r>
              <a:rPr lang="hu-HU" altLang="en-US" sz="2100" dirty="0" smtClean="0">
                <a:solidFill>
                  <a:srgbClr val="2D3530"/>
                </a:solidFill>
                <a:latin typeface="+mn-lt"/>
              </a:rPr>
              <a:t> </a:t>
            </a:r>
            <a:r>
              <a:rPr lang="hu-HU" altLang="en-US" sz="2100" dirty="0" err="1" smtClean="0">
                <a:solidFill>
                  <a:srgbClr val="2D3530"/>
                </a:solidFill>
                <a:latin typeface="+mn-lt"/>
              </a:rPr>
              <a:t>-anként</a:t>
            </a:r>
            <a:r>
              <a:rPr lang="en-US" altLang="en-US" sz="2100" dirty="0" smtClean="0">
                <a:solidFill>
                  <a:srgbClr val="2D3530"/>
                </a:solidFill>
                <a:latin typeface="+mn-lt"/>
              </a:rPr>
              <a:t> </a:t>
            </a:r>
            <a:endParaRPr lang="en-US" altLang="en-US" sz="2100" dirty="0">
              <a:solidFill>
                <a:srgbClr val="2D3530"/>
              </a:solidFill>
              <a:latin typeface="+mn-lt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228185" y="4011692"/>
            <a:ext cx="2664296" cy="1696744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33" tIns="40067" rIns="80133" bIns="40067">
            <a:spAutoFit/>
          </a:bodyPr>
          <a:lstStyle>
            <a:lvl1pPr defTabSz="801688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sz="2100" dirty="0" smtClean="0">
                <a:solidFill>
                  <a:srgbClr val="2D3530"/>
                </a:solidFill>
                <a:latin typeface="+mn-lt"/>
              </a:rPr>
              <a:t>Rossz tapadás</a:t>
            </a:r>
          </a:p>
          <a:p>
            <a:pPr eaLnBrk="1" hangingPunct="1"/>
            <a:r>
              <a:rPr lang="hu-HU" altLang="en-US" sz="2100" dirty="0" smtClean="0">
                <a:solidFill>
                  <a:srgbClr val="2D3530"/>
                </a:solidFill>
                <a:latin typeface="+mn-lt"/>
              </a:rPr>
              <a:t>Kemény és lágy részek  a ragasztóban</a:t>
            </a:r>
            <a:endParaRPr lang="en-US" altLang="en-US" sz="2100" dirty="0" smtClean="0">
              <a:solidFill>
                <a:srgbClr val="2D3530"/>
              </a:solidFill>
              <a:latin typeface="+mn-lt"/>
            </a:endParaRPr>
          </a:p>
          <a:p>
            <a:pPr eaLnBrk="1" hangingPunct="1"/>
            <a:r>
              <a:rPr lang="en-US" altLang="en-US" sz="2100" b="1" dirty="0" smtClean="0">
                <a:solidFill>
                  <a:srgbClr val="2D3530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hu-HU" altLang="en-US" sz="2100" b="1" dirty="0" smtClean="0">
                <a:solidFill>
                  <a:srgbClr val="2D3530"/>
                </a:solidFill>
                <a:latin typeface="+mn-lt"/>
                <a:sym typeface="Wingdings" panose="05000000000000000000" pitchFamily="2" charset="2"/>
              </a:rPr>
              <a:t>A pumpa rossz adagolási minősége</a:t>
            </a:r>
            <a:endParaRPr lang="en-US" altLang="en-US" sz="2100" b="1" dirty="0">
              <a:solidFill>
                <a:srgbClr val="2D353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82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D771131-62AF-4444-A5CD-FD9D00E84956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45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Szállítási idők</a:t>
            </a:r>
            <a:endParaRPr lang="en-US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154198"/>
              </p:ext>
            </p:extLst>
          </p:nvPr>
        </p:nvGraphicFramePr>
        <p:xfrm>
          <a:off x="323852" y="1268415"/>
          <a:ext cx="8424860" cy="3946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892"/>
                <a:gridCol w="2160240"/>
                <a:gridCol w="2160240"/>
                <a:gridCol w="2160488"/>
              </a:tblGrid>
              <a:tr h="705802">
                <a:tc>
                  <a:txBody>
                    <a:bodyPr/>
                    <a:lstStyle/>
                    <a:p>
                      <a:r>
                        <a:rPr lang="hu-HU" sz="1800" b="1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Térhálósodási</a:t>
                      </a:r>
                      <a:r>
                        <a:rPr lang="hu-HU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folyamat</a:t>
                      </a:r>
                      <a:endParaRPr lang="en-US" sz="18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 smtClean="0"/>
                        <a:t>Lépések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Várakozási</a:t>
                      </a:r>
                      <a:r>
                        <a:rPr lang="hu-HU" baseline="0" dirty="0" smtClean="0"/>
                        <a:t> idő</a:t>
                      </a:r>
                      <a:r>
                        <a:rPr lang="en-US" dirty="0" smtClean="0"/>
                        <a:t>*  1-</a:t>
                      </a:r>
                      <a:r>
                        <a:rPr lang="hu-HU" dirty="0" smtClean="0"/>
                        <a:t>K</a:t>
                      </a:r>
                      <a:r>
                        <a:rPr lang="hu-HU" baseline="0" dirty="0" smtClean="0"/>
                        <a:t> ragasztó</a:t>
                      </a:r>
                      <a:r>
                        <a:rPr lang="en-US" dirty="0" smtClean="0"/>
                        <a:t>**</a:t>
                      </a:r>
                      <a:r>
                        <a:rPr lang="hu-HU" dirty="0" smtClean="0"/>
                        <a:t>felhordása</a:t>
                      </a:r>
                      <a:r>
                        <a:rPr lang="hu-HU" baseline="0" dirty="0" smtClean="0"/>
                        <a:t> után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Várakozási</a:t>
                      </a:r>
                      <a:r>
                        <a:rPr lang="hu-HU" baseline="0" dirty="0" smtClean="0"/>
                        <a:t> idő</a:t>
                      </a:r>
                      <a:r>
                        <a:rPr lang="en-US" dirty="0" smtClean="0"/>
                        <a:t>* 2-</a:t>
                      </a:r>
                      <a:r>
                        <a:rPr lang="hu-HU" dirty="0" smtClean="0"/>
                        <a:t>K</a:t>
                      </a:r>
                      <a:r>
                        <a:rPr lang="hu-HU" baseline="0" dirty="0" smtClean="0"/>
                        <a:t> ragasztó felhordása után</a:t>
                      </a:r>
                      <a:endParaRPr lang="en-US" dirty="0"/>
                    </a:p>
                  </a:txBody>
                  <a:tcPr/>
                </a:tc>
              </a:tr>
              <a:tr h="705802">
                <a:tc>
                  <a:txBody>
                    <a:bodyPr/>
                    <a:lstStyle/>
                    <a:p>
                      <a:r>
                        <a:rPr lang="hu-HU" dirty="0" smtClean="0"/>
                        <a:t>Kezdeti</a:t>
                      </a:r>
                      <a:r>
                        <a:rPr lang="hu-HU" baseline="0" dirty="0" smtClean="0"/>
                        <a:t> szilárdság</a:t>
                      </a:r>
                    </a:p>
                    <a:p>
                      <a:r>
                        <a:rPr lang="hu-HU" baseline="0" smtClean="0"/>
                        <a:t>Tapadás kialakult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Feszültségmentes</a:t>
                      </a:r>
                      <a:r>
                        <a:rPr lang="hu-HU" baseline="0" dirty="0" smtClean="0"/>
                        <a:t>en vízszintes tárolás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Teljes kötésig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</a:t>
                      </a:r>
                      <a:r>
                        <a:rPr lang="hu-H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óra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</a:tr>
              <a:tr h="705802">
                <a:tc>
                  <a:txBody>
                    <a:bodyPr/>
                    <a:lstStyle/>
                    <a:p>
                      <a:r>
                        <a:rPr lang="hu-HU" dirty="0" smtClean="0"/>
                        <a:t>Szilárdság felépülés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Függőlegesen</a:t>
                      </a:r>
                      <a:r>
                        <a:rPr lang="hu-HU" baseline="0" dirty="0" smtClean="0"/>
                        <a:t> tárolható, alátámasztással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Átkötés után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</a:t>
                      </a:r>
                      <a:r>
                        <a:rPr lang="hu-HU" dirty="0" smtClean="0"/>
                        <a:t>nap</a:t>
                      </a:r>
                      <a:endParaRPr lang="en-US" dirty="0"/>
                    </a:p>
                  </a:txBody>
                  <a:tcPr/>
                </a:tc>
              </a:tr>
              <a:tr h="705802">
                <a:tc>
                  <a:txBody>
                    <a:bodyPr/>
                    <a:lstStyle/>
                    <a:p>
                      <a:r>
                        <a:rPr lang="hu-HU" dirty="0" smtClean="0"/>
                        <a:t>Szilárdság felépülés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Szállítás,</a:t>
                      </a:r>
                      <a:r>
                        <a:rPr lang="hu-HU" baseline="0" dirty="0" smtClean="0"/>
                        <a:t> alátámasztással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</a:t>
                      </a:r>
                      <a:r>
                        <a:rPr lang="hu-HU" dirty="0" smtClean="0"/>
                        <a:t>nap</a:t>
                      </a:r>
                      <a:endParaRPr lang="en-US" dirty="0"/>
                    </a:p>
                  </a:txBody>
                  <a:tcPr/>
                </a:tc>
              </a:tr>
              <a:tr h="705802">
                <a:tc>
                  <a:txBody>
                    <a:bodyPr/>
                    <a:lstStyle/>
                    <a:p>
                      <a:r>
                        <a:rPr lang="hu-HU" dirty="0" smtClean="0"/>
                        <a:t>Végső szilárdság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Beépítés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&gt;7 </a:t>
                      </a:r>
                      <a:r>
                        <a:rPr lang="hu-HU" dirty="0" smtClean="0"/>
                        <a:t>nap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23850" y="5517232"/>
            <a:ext cx="470237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54013" indent="-354013"/>
            <a:r>
              <a:rPr lang="en-US" sz="1600" dirty="0" smtClean="0"/>
              <a:t>* 	</a:t>
            </a:r>
            <a:r>
              <a:rPr lang="en-US" sz="1600" dirty="0" err="1" smtClean="0"/>
              <a:t>Sika</a:t>
            </a:r>
            <a:r>
              <a:rPr lang="en-US" sz="1600" dirty="0" smtClean="0"/>
              <a:t>® Spacer Tape HD </a:t>
            </a:r>
            <a:r>
              <a:rPr lang="hu-HU" sz="1600" dirty="0" smtClean="0"/>
              <a:t>használatával csökken</a:t>
            </a:r>
            <a:endParaRPr lang="hu-HU" sz="1600" dirty="0"/>
          </a:p>
          <a:p>
            <a:pPr marL="354013" indent="-354013"/>
            <a:r>
              <a:rPr lang="en-US" sz="1600" dirty="0" smtClean="0"/>
              <a:t>** </a:t>
            </a:r>
            <a:r>
              <a:rPr lang="en-US" sz="1600" dirty="0" smtClean="0"/>
              <a:t>	</a:t>
            </a:r>
            <a:r>
              <a:rPr lang="hu-HU" sz="1600" dirty="0" smtClean="0"/>
              <a:t>Függ a fugamérettől és a környezeti körülményektől</a:t>
            </a:r>
            <a:r>
              <a:rPr lang="en-US" sz="1600" dirty="0" smtClean="0"/>
              <a:t>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15121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323528" y="1268760"/>
            <a:ext cx="8604956" cy="48240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buClr>
                <a:srgbClr val="FFC000"/>
              </a:buCl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FFC000"/>
              </a:buClr>
              <a:buNone/>
            </a:pPr>
            <a:r>
              <a:rPr lang="de-DE" b="1" dirty="0"/>
              <a:t>Sikasil</a:t>
            </a:r>
            <a:r>
              <a:rPr lang="de-DE" b="1" baseline="30000" dirty="0"/>
              <a:t>®</a:t>
            </a:r>
            <a:r>
              <a:rPr lang="de-DE" b="1" dirty="0"/>
              <a:t> WS-605 S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FFC000"/>
              </a:buClr>
            </a:pPr>
            <a:r>
              <a:rPr lang="hu-HU" dirty="0" err="1" smtClean="0"/>
              <a:t>Időjárásállóság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n</a:t>
            </a:r>
            <a:r>
              <a:rPr lang="hu-HU" dirty="0" err="1" smtClean="0"/>
              <a:t>incs</a:t>
            </a:r>
            <a:r>
              <a:rPr lang="hu-HU" dirty="0" smtClean="0"/>
              <a:t> csíkozódás</a:t>
            </a:r>
            <a:r>
              <a:rPr lang="en-US" dirty="0" smtClean="0"/>
              <a:t>)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FFC000"/>
              </a:buClr>
            </a:pPr>
            <a:r>
              <a:rPr lang="en-US" dirty="0" smtClean="0"/>
              <a:t>± </a:t>
            </a:r>
            <a:r>
              <a:rPr lang="en-US" dirty="0"/>
              <a:t>50 </a:t>
            </a:r>
            <a:r>
              <a:rPr lang="en-US" dirty="0" smtClean="0"/>
              <a:t>%</a:t>
            </a:r>
            <a:r>
              <a:rPr lang="hu-HU" dirty="0" smtClean="0"/>
              <a:t> „mozgásfelvétel”</a:t>
            </a: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FFC000"/>
              </a:buClr>
            </a:pPr>
            <a:r>
              <a:rPr lang="hu-HU" dirty="0" smtClean="0"/>
              <a:t>Alacsony modulus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  <a:buNone/>
            </a:pPr>
            <a:r>
              <a:rPr lang="de-DE" b="1" dirty="0" smtClean="0"/>
              <a:t>Sikasil</a:t>
            </a:r>
            <a:r>
              <a:rPr lang="de-DE" b="1" baseline="30000" dirty="0" smtClean="0"/>
              <a:t>®</a:t>
            </a:r>
            <a:r>
              <a:rPr lang="de-DE" b="1" dirty="0" smtClean="0"/>
              <a:t> WS-355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FFC000"/>
              </a:buClr>
            </a:pPr>
            <a:r>
              <a:rPr lang="hu-HU" dirty="0" smtClean="0"/>
              <a:t>Természetes kövekhez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n</a:t>
            </a:r>
            <a:r>
              <a:rPr lang="hu-HU" dirty="0" err="1" smtClean="0"/>
              <a:t>incs</a:t>
            </a:r>
            <a:r>
              <a:rPr lang="hu-HU" dirty="0" smtClean="0"/>
              <a:t> kiválás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FFC000"/>
              </a:buClr>
            </a:pPr>
            <a:r>
              <a:rPr lang="en-US" dirty="0" smtClean="0"/>
              <a:t>± </a:t>
            </a:r>
            <a:r>
              <a:rPr lang="en-US" dirty="0"/>
              <a:t>50 % </a:t>
            </a:r>
            <a:r>
              <a:rPr lang="hu-HU" dirty="0"/>
              <a:t> </a:t>
            </a:r>
            <a:r>
              <a:rPr lang="hu-HU" dirty="0" smtClean="0"/>
              <a:t>„mozgásfelvétel”</a:t>
            </a: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FFC000"/>
              </a:buClr>
            </a:pPr>
            <a:r>
              <a:rPr lang="hu-HU" dirty="0" smtClean="0"/>
              <a:t>Alacsony modulus</a:t>
            </a:r>
            <a:endParaRPr lang="en-US" dirty="0" smtClean="0"/>
          </a:p>
          <a:p>
            <a:pPr>
              <a:spcBef>
                <a:spcPts val="300"/>
              </a:spcBef>
              <a:buClr>
                <a:srgbClr val="FFC000"/>
              </a:buClr>
            </a:pPr>
            <a:endParaRPr lang="en-US" dirty="0"/>
          </a:p>
          <a:p>
            <a:endParaRPr lang="de-DE" dirty="0"/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S (Időjárásálló szilikon) nyitott fugákhoz</a:t>
            </a:r>
            <a:endParaRPr lang="de-CH" dirty="0"/>
          </a:p>
        </p:txBody>
      </p:sp>
      <p:pic>
        <p:nvPicPr>
          <p:cNvPr id="20" name="Picture 10" descr="CIMG2282"/>
          <p:cNvPicPr>
            <a:picLocks noChangeAspect="1" noChangeArrowheads="1"/>
          </p:cNvPicPr>
          <p:nvPr/>
        </p:nvPicPr>
        <p:blipFill rotWithShape="1"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2" b="1"/>
          <a:stretch/>
        </p:blipFill>
        <p:spPr bwMode="auto">
          <a:xfrm>
            <a:off x="4277745" y="1419253"/>
            <a:ext cx="4665014" cy="159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3E702FC5-504A-4C38-8976-C218816B734B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46</a:t>
            </a:fld>
            <a:r>
              <a:rPr lang="en-GB" smtClean="0"/>
              <a:t>  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b="4992"/>
          <a:stretch/>
        </p:blipFill>
        <p:spPr>
          <a:xfrm>
            <a:off x="4395742" y="3363147"/>
            <a:ext cx="4429020" cy="19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6" descr="http://www.zaha-hadid.com/wp-content/files_mf/cache/th_65d1300db123ce22f6e2569fb36764f8_1062_guangzhou_int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05" y="534866"/>
            <a:ext cx="4251080" cy="478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1" name="Picture 8" descr="http://www.zaha-hadid.com/wp-content/files_mf/cache/th_65d1300db123ce22f6e2569fb36764f8_01062_cp_hc_n3_high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518746"/>
            <a:ext cx="3856892" cy="48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341435" y="1036028"/>
            <a:ext cx="8604738" cy="1197219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lang="de-DE" sz="3600" kern="1200" cap="all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CH" sz="6092" dirty="0" err="1">
                <a:solidFill>
                  <a:prstClr val="white"/>
                </a:solidFill>
              </a:rPr>
              <a:t>Lets</a:t>
            </a:r>
            <a:r>
              <a:rPr lang="de-CH" sz="6092" dirty="0">
                <a:solidFill>
                  <a:prstClr val="white"/>
                </a:solidFill>
              </a:rPr>
              <a:t> push     </a:t>
            </a:r>
            <a:r>
              <a:rPr lang="hu-HU" sz="6092" dirty="0">
                <a:solidFill>
                  <a:prstClr val="white"/>
                </a:solidFill>
              </a:rPr>
              <a:t>   </a:t>
            </a:r>
            <a:r>
              <a:rPr lang="de-CH" sz="6092" dirty="0" err="1">
                <a:solidFill>
                  <a:prstClr val="black"/>
                </a:solidFill>
              </a:rPr>
              <a:t>the</a:t>
            </a:r>
            <a:r>
              <a:rPr lang="de-CH" sz="6092" dirty="0">
                <a:solidFill>
                  <a:prstClr val="black"/>
                </a:solidFill>
              </a:rPr>
              <a:t> </a:t>
            </a:r>
            <a:r>
              <a:rPr lang="de-CH" sz="6092" dirty="0" err="1">
                <a:solidFill>
                  <a:prstClr val="black"/>
                </a:solidFill>
              </a:rPr>
              <a:t>limits</a:t>
            </a:r>
            <a:endParaRPr lang="en-US" sz="6092" dirty="0">
              <a:solidFill>
                <a:prstClr val="black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460881" y="5329604"/>
            <a:ext cx="2431073" cy="33264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lang="de-DE" sz="3600" kern="1200" cap="all" smtClean="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CH" sz="1292" dirty="0" err="1">
                <a:solidFill>
                  <a:prstClr val="black"/>
                </a:solidFill>
              </a:rPr>
              <a:t>Pics</a:t>
            </a:r>
            <a:r>
              <a:rPr lang="de-CH" sz="1292" dirty="0">
                <a:solidFill>
                  <a:prstClr val="black"/>
                </a:solidFill>
              </a:rPr>
              <a:t> </a:t>
            </a:r>
            <a:r>
              <a:rPr lang="de-CH" sz="1292" dirty="0" err="1">
                <a:solidFill>
                  <a:prstClr val="black"/>
                </a:solidFill>
              </a:rPr>
              <a:t>by</a:t>
            </a:r>
            <a:r>
              <a:rPr lang="de-CH" sz="1292" dirty="0">
                <a:solidFill>
                  <a:prstClr val="black"/>
                </a:solidFill>
              </a:rPr>
              <a:t> </a:t>
            </a:r>
            <a:r>
              <a:rPr lang="de-CH" sz="1292" dirty="0" err="1">
                <a:solidFill>
                  <a:prstClr val="black"/>
                </a:solidFill>
              </a:rPr>
              <a:t>Zaha</a:t>
            </a:r>
            <a:r>
              <a:rPr lang="de-CH" sz="1292" dirty="0">
                <a:solidFill>
                  <a:prstClr val="black"/>
                </a:solidFill>
              </a:rPr>
              <a:t> </a:t>
            </a:r>
            <a:r>
              <a:rPr lang="de-CH" sz="1292" dirty="0" err="1">
                <a:solidFill>
                  <a:prstClr val="black"/>
                </a:solidFill>
              </a:rPr>
              <a:t>Hadid</a:t>
            </a:r>
            <a:r>
              <a:rPr lang="de-CH" sz="1292" dirty="0">
                <a:solidFill>
                  <a:prstClr val="black"/>
                </a:solidFill>
              </a:rPr>
              <a:t> </a:t>
            </a:r>
            <a:r>
              <a:rPr lang="de-CH" sz="1292" dirty="0" err="1">
                <a:solidFill>
                  <a:prstClr val="black"/>
                </a:solidFill>
              </a:rPr>
              <a:t>Architects</a:t>
            </a:r>
            <a:endParaRPr lang="en-US" sz="1292" dirty="0">
              <a:solidFill>
                <a:prstClr val="black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0131" y="5464420"/>
            <a:ext cx="3651192" cy="39780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2585" dirty="0">
                <a:latin typeface="+mn-lt"/>
              </a:rPr>
              <a:t>KÖSZÖNÖM A FIGYELMET !</a:t>
            </a:r>
          </a:p>
        </p:txBody>
      </p:sp>
    </p:spTree>
    <p:extLst>
      <p:ext uri="{BB962C8B-B14F-4D97-AF65-F5344CB8AC3E}">
        <p14:creationId xmlns:p14="http://schemas.microsoft.com/office/powerpoint/2010/main" val="2317039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3" r="180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287524" y="1376772"/>
            <a:ext cx="8604956" cy="2052228"/>
          </a:xfrm>
        </p:spPr>
        <p:txBody>
          <a:bodyPr anchor="t"/>
          <a:lstStyle/>
          <a:p>
            <a:r>
              <a:rPr lang="en-US" dirty="0" err="1" smtClean="0">
                <a:solidFill>
                  <a:schemeClr val="bg1"/>
                </a:solidFill>
              </a:rPr>
              <a:t>Pr</a:t>
            </a:r>
            <a:r>
              <a:rPr lang="hu-HU" dirty="0" err="1" smtClean="0">
                <a:solidFill>
                  <a:schemeClr val="bg1"/>
                </a:solidFill>
              </a:rPr>
              <a:t>ojekt</a:t>
            </a:r>
            <a:r>
              <a:rPr lang="hu-HU" dirty="0" smtClean="0">
                <a:solidFill>
                  <a:schemeClr val="bg1"/>
                </a:solidFill>
              </a:rPr>
              <a:t> lefolyás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hteck 106"/>
          <p:cNvSpPr/>
          <p:nvPr/>
        </p:nvSpPr>
        <p:spPr bwMode="auto">
          <a:xfrm>
            <a:off x="284285" y="3452447"/>
            <a:ext cx="2017835" cy="108878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noFill/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latin typeface="Calibri"/>
              <a:ea typeface="Calibri"/>
            </a:endParaRPr>
          </a:p>
        </p:txBody>
      </p:sp>
      <p:sp>
        <p:nvSpPr>
          <p:cNvPr id="103" name="Freihandform 102"/>
          <p:cNvSpPr/>
          <p:nvPr/>
        </p:nvSpPr>
        <p:spPr>
          <a:xfrm>
            <a:off x="6855070" y="1415562"/>
            <a:ext cx="2073520" cy="707781"/>
          </a:xfrm>
          <a:custGeom>
            <a:avLst/>
            <a:gdLst>
              <a:gd name="connsiteX0" fmla="*/ 0 w 2396489"/>
              <a:gd name="connsiteY0" fmla="*/ 0 h 766435"/>
              <a:gd name="connsiteX1" fmla="*/ 2013272 w 2396489"/>
              <a:gd name="connsiteY1" fmla="*/ 0 h 766435"/>
              <a:gd name="connsiteX2" fmla="*/ 2396489 w 2396489"/>
              <a:gd name="connsiteY2" fmla="*/ 383218 h 766435"/>
              <a:gd name="connsiteX3" fmla="*/ 2013272 w 2396489"/>
              <a:gd name="connsiteY3" fmla="*/ 766435 h 766435"/>
              <a:gd name="connsiteX4" fmla="*/ 0 w 2396489"/>
              <a:gd name="connsiteY4" fmla="*/ 766435 h 766435"/>
              <a:gd name="connsiteX5" fmla="*/ 383218 w 2396489"/>
              <a:gd name="connsiteY5" fmla="*/ 383218 h 766435"/>
              <a:gd name="connsiteX6" fmla="*/ 0 w 2396489"/>
              <a:gd name="connsiteY6" fmla="*/ 0 h 766435"/>
              <a:gd name="connsiteX0" fmla="*/ 0 w 2396489"/>
              <a:gd name="connsiteY0" fmla="*/ 0 h 766435"/>
              <a:gd name="connsiteX1" fmla="*/ 2013272 w 2396489"/>
              <a:gd name="connsiteY1" fmla="*/ 0 h 766435"/>
              <a:gd name="connsiteX2" fmla="*/ 2396489 w 2396489"/>
              <a:gd name="connsiteY2" fmla="*/ 383218 h 766435"/>
              <a:gd name="connsiteX3" fmla="*/ 2013272 w 2396489"/>
              <a:gd name="connsiteY3" fmla="*/ 766435 h 766435"/>
              <a:gd name="connsiteX4" fmla="*/ 0 w 2396489"/>
              <a:gd name="connsiteY4" fmla="*/ 766435 h 766435"/>
              <a:gd name="connsiteX5" fmla="*/ 11229 w 2396489"/>
              <a:gd name="connsiteY5" fmla="*/ 383218 h 766435"/>
              <a:gd name="connsiteX6" fmla="*/ 0 w 2396489"/>
              <a:gd name="connsiteY6" fmla="*/ 0 h 76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6489" h="766435">
                <a:moveTo>
                  <a:pt x="0" y="0"/>
                </a:moveTo>
                <a:lnTo>
                  <a:pt x="2013272" y="0"/>
                </a:lnTo>
                <a:lnTo>
                  <a:pt x="2396489" y="383218"/>
                </a:lnTo>
                <a:lnTo>
                  <a:pt x="2013272" y="766435"/>
                </a:lnTo>
                <a:lnTo>
                  <a:pt x="0" y="766435"/>
                </a:lnTo>
                <a:lnTo>
                  <a:pt x="11229" y="38321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12824" tIns="19695" rIns="373434" bIns="19695" spcCol="1270" anchor="ctr"/>
          <a:lstStyle/>
          <a:p>
            <a:pPr defTabSz="656509">
              <a:lnSpc>
                <a:spcPct val="90000"/>
              </a:lnSpc>
              <a:spcAft>
                <a:spcPct val="35000"/>
              </a:spcAft>
              <a:defRPr/>
            </a:pPr>
            <a:endParaRPr lang="de-CH" sz="1477" dirty="0">
              <a:solidFill>
                <a:schemeClr val="tx1"/>
              </a:solidFill>
            </a:endParaRPr>
          </a:p>
        </p:txBody>
      </p:sp>
      <p:sp>
        <p:nvSpPr>
          <p:cNvPr id="104" name="Freihandform 103"/>
          <p:cNvSpPr/>
          <p:nvPr/>
        </p:nvSpPr>
        <p:spPr>
          <a:xfrm>
            <a:off x="285751" y="1415562"/>
            <a:ext cx="2017834" cy="707781"/>
          </a:xfrm>
          <a:custGeom>
            <a:avLst/>
            <a:gdLst>
              <a:gd name="connsiteX0" fmla="*/ 0 w 2396489"/>
              <a:gd name="connsiteY0" fmla="*/ 0 h 766435"/>
              <a:gd name="connsiteX1" fmla="*/ 2013272 w 2396489"/>
              <a:gd name="connsiteY1" fmla="*/ 0 h 766435"/>
              <a:gd name="connsiteX2" fmla="*/ 2396489 w 2396489"/>
              <a:gd name="connsiteY2" fmla="*/ 383218 h 766435"/>
              <a:gd name="connsiteX3" fmla="*/ 2013272 w 2396489"/>
              <a:gd name="connsiteY3" fmla="*/ 766435 h 766435"/>
              <a:gd name="connsiteX4" fmla="*/ 0 w 2396489"/>
              <a:gd name="connsiteY4" fmla="*/ 766435 h 766435"/>
              <a:gd name="connsiteX5" fmla="*/ 383218 w 2396489"/>
              <a:gd name="connsiteY5" fmla="*/ 383218 h 766435"/>
              <a:gd name="connsiteX6" fmla="*/ 0 w 2396489"/>
              <a:gd name="connsiteY6" fmla="*/ 0 h 766435"/>
              <a:gd name="connsiteX0" fmla="*/ 0 w 2396489"/>
              <a:gd name="connsiteY0" fmla="*/ 0 h 766435"/>
              <a:gd name="connsiteX1" fmla="*/ 2013272 w 2396489"/>
              <a:gd name="connsiteY1" fmla="*/ 0 h 766435"/>
              <a:gd name="connsiteX2" fmla="*/ 2396489 w 2396489"/>
              <a:gd name="connsiteY2" fmla="*/ 383218 h 766435"/>
              <a:gd name="connsiteX3" fmla="*/ 2013272 w 2396489"/>
              <a:gd name="connsiteY3" fmla="*/ 766435 h 766435"/>
              <a:gd name="connsiteX4" fmla="*/ 0 w 2396489"/>
              <a:gd name="connsiteY4" fmla="*/ 766435 h 766435"/>
              <a:gd name="connsiteX5" fmla="*/ 1088 w 2396489"/>
              <a:gd name="connsiteY5" fmla="*/ 383218 h 766435"/>
              <a:gd name="connsiteX6" fmla="*/ 0 w 2396489"/>
              <a:gd name="connsiteY6" fmla="*/ 0 h 76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6489" h="766435">
                <a:moveTo>
                  <a:pt x="0" y="0"/>
                </a:moveTo>
                <a:lnTo>
                  <a:pt x="2013272" y="0"/>
                </a:lnTo>
                <a:lnTo>
                  <a:pt x="2396489" y="383218"/>
                </a:lnTo>
                <a:lnTo>
                  <a:pt x="2013272" y="766435"/>
                </a:lnTo>
                <a:lnTo>
                  <a:pt x="0" y="766435"/>
                </a:lnTo>
                <a:cubicBezTo>
                  <a:pt x="363" y="638696"/>
                  <a:pt x="725" y="510957"/>
                  <a:pt x="1088" y="383218"/>
                </a:cubicBezTo>
                <a:cubicBezTo>
                  <a:pt x="725" y="255479"/>
                  <a:pt x="363" y="127739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12824" tIns="19695" rIns="373434" bIns="19695" spcCol="1270" anchor="ctr"/>
          <a:lstStyle/>
          <a:p>
            <a:pPr defTabSz="656509">
              <a:lnSpc>
                <a:spcPct val="90000"/>
              </a:lnSpc>
              <a:spcAft>
                <a:spcPct val="35000"/>
              </a:spcAft>
              <a:defRPr/>
            </a:pPr>
            <a:endParaRPr lang="de-CH" sz="1477" dirty="0">
              <a:solidFill>
                <a:schemeClr val="tx1"/>
              </a:solidFill>
            </a:endParaRPr>
          </a:p>
        </p:txBody>
      </p:sp>
      <p:sp>
        <p:nvSpPr>
          <p:cNvPr id="227333" name="Freihandform 104"/>
          <p:cNvSpPr>
            <a:spLocks/>
          </p:cNvSpPr>
          <p:nvPr/>
        </p:nvSpPr>
        <p:spPr bwMode="auto">
          <a:xfrm>
            <a:off x="2466243" y="1415562"/>
            <a:ext cx="2033954" cy="707781"/>
          </a:xfrm>
          <a:custGeom>
            <a:avLst/>
            <a:gdLst>
              <a:gd name="T0" fmla="*/ 0 w 2396489"/>
              <a:gd name="T1" fmla="*/ 0 h 766435"/>
              <a:gd name="T2" fmla="*/ 734755 w 2396489"/>
              <a:gd name="T3" fmla="*/ 0 h 766435"/>
              <a:gd name="T4" fmla="*/ 874612 w 2396489"/>
              <a:gd name="T5" fmla="*/ 385025 h 766435"/>
              <a:gd name="T6" fmla="*/ 734755 w 2396489"/>
              <a:gd name="T7" fmla="*/ 770050 h 766435"/>
              <a:gd name="T8" fmla="*/ 0 w 2396489"/>
              <a:gd name="T9" fmla="*/ 770050 h 766435"/>
              <a:gd name="T10" fmla="*/ 1481 w 2396489"/>
              <a:gd name="T11" fmla="*/ 385025 h 766435"/>
              <a:gd name="T12" fmla="*/ 0 w 2396489"/>
              <a:gd name="T13" fmla="*/ 0 h 7664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396489" h="766435">
                <a:moveTo>
                  <a:pt x="0" y="0"/>
                </a:moveTo>
                <a:lnTo>
                  <a:pt x="2013272" y="0"/>
                </a:lnTo>
                <a:lnTo>
                  <a:pt x="2396489" y="383218"/>
                </a:lnTo>
                <a:lnTo>
                  <a:pt x="2013272" y="766435"/>
                </a:lnTo>
                <a:lnTo>
                  <a:pt x="0" y="766435"/>
                </a:lnTo>
                <a:cubicBezTo>
                  <a:pt x="1353" y="638696"/>
                  <a:pt x="2705" y="510957"/>
                  <a:pt x="4058" y="383218"/>
                </a:cubicBezTo>
                <a:cubicBezTo>
                  <a:pt x="2705" y="255479"/>
                  <a:pt x="1353" y="127739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12824" tIns="19695" rIns="373434" bIns="19695" spcCol="1270" anchor="ctr"/>
          <a:lstStyle/>
          <a:p>
            <a:pPr defTabSz="656509">
              <a:lnSpc>
                <a:spcPct val="90000"/>
              </a:lnSpc>
              <a:spcAft>
                <a:spcPct val="35000"/>
              </a:spcAft>
            </a:pPr>
            <a:endParaRPr lang="hu-HU" sz="1477">
              <a:latin typeface="+mn-lt"/>
              <a:ea typeface="+mn-ea"/>
            </a:endParaRPr>
          </a:p>
        </p:txBody>
      </p:sp>
      <p:sp>
        <p:nvSpPr>
          <p:cNvPr id="106" name="Freihandform 105"/>
          <p:cNvSpPr/>
          <p:nvPr/>
        </p:nvSpPr>
        <p:spPr>
          <a:xfrm>
            <a:off x="4662854" y="1415562"/>
            <a:ext cx="2072054" cy="707781"/>
          </a:xfrm>
          <a:custGeom>
            <a:avLst/>
            <a:gdLst>
              <a:gd name="connsiteX0" fmla="*/ 0 w 2396489"/>
              <a:gd name="connsiteY0" fmla="*/ 0 h 766435"/>
              <a:gd name="connsiteX1" fmla="*/ 2013272 w 2396489"/>
              <a:gd name="connsiteY1" fmla="*/ 0 h 766435"/>
              <a:gd name="connsiteX2" fmla="*/ 2396489 w 2396489"/>
              <a:gd name="connsiteY2" fmla="*/ 383218 h 766435"/>
              <a:gd name="connsiteX3" fmla="*/ 2013272 w 2396489"/>
              <a:gd name="connsiteY3" fmla="*/ 766435 h 766435"/>
              <a:gd name="connsiteX4" fmla="*/ 0 w 2396489"/>
              <a:gd name="connsiteY4" fmla="*/ 766435 h 766435"/>
              <a:gd name="connsiteX5" fmla="*/ 383218 w 2396489"/>
              <a:gd name="connsiteY5" fmla="*/ 383218 h 766435"/>
              <a:gd name="connsiteX6" fmla="*/ 0 w 2396489"/>
              <a:gd name="connsiteY6" fmla="*/ 0 h 766435"/>
              <a:gd name="connsiteX0" fmla="*/ 0 w 2396489"/>
              <a:gd name="connsiteY0" fmla="*/ 0 h 766435"/>
              <a:gd name="connsiteX1" fmla="*/ 2013272 w 2396489"/>
              <a:gd name="connsiteY1" fmla="*/ 0 h 766435"/>
              <a:gd name="connsiteX2" fmla="*/ 2396489 w 2396489"/>
              <a:gd name="connsiteY2" fmla="*/ 383218 h 766435"/>
              <a:gd name="connsiteX3" fmla="*/ 2013272 w 2396489"/>
              <a:gd name="connsiteY3" fmla="*/ 766435 h 766435"/>
              <a:gd name="connsiteX4" fmla="*/ 0 w 2396489"/>
              <a:gd name="connsiteY4" fmla="*/ 766435 h 766435"/>
              <a:gd name="connsiteX5" fmla="*/ 11229 w 2396489"/>
              <a:gd name="connsiteY5" fmla="*/ 383218 h 766435"/>
              <a:gd name="connsiteX6" fmla="*/ 0 w 2396489"/>
              <a:gd name="connsiteY6" fmla="*/ 0 h 76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6489" h="766435">
                <a:moveTo>
                  <a:pt x="0" y="0"/>
                </a:moveTo>
                <a:lnTo>
                  <a:pt x="2013272" y="0"/>
                </a:lnTo>
                <a:lnTo>
                  <a:pt x="2396489" y="383218"/>
                </a:lnTo>
                <a:lnTo>
                  <a:pt x="2013272" y="766435"/>
                </a:lnTo>
                <a:lnTo>
                  <a:pt x="0" y="766435"/>
                </a:lnTo>
                <a:lnTo>
                  <a:pt x="11229" y="38321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12824" tIns="19695" rIns="373434" bIns="19695" spcCol="1270" anchor="ctr"/>
          <a:lstStyle/>
          <a:p>
            <a:pPr defTabSz="656509">
              <a:lnSpc>
                <a:spcPct val="90000"/>
              </a:lnSpc>
              <a:spcAft>
                <a:spcPct val="35000"/>
              </a:spcAft>
              <a:defRPr/>
            </a:pPr>
            <a:endParaRPr lang="de-CH" sz="1477" dirty="0">
              <a:solidFill>
                <a:schemeClr val="tx1"/>
              </a:solidFill>
            </a:endParaRPr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216" y="504093"/>
            <a:ext cx="8604738" cy="631581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A Homlokzati projekt lefolyása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7336" name="Rectangle 199"/>
          <p:cNvSpPr>
            <a:spLocks noChangeArrowheads="1"/>
          </p:cNvSpPr>
          <p:nvPr/>
        </p:nvSpPr>
        <p:spPr bwMode="auto">
          <a:xfrm>
            <a:off x="2467708" y="5864470"/>
            <a:ext cx="1167912" cy="33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CH" altLang="hu-HU">
              <a:solidFill>
                <a:schemeClr val="accent2"/>
              </a:solidFill>
            </a:endParaRPr>
          </a:p>
        </p:txBody>
      </p:sp>
      <p:sp>
        <p:nvSpPr>
          <p:cNvPr id="227337" name="Rectangle 196"/>
          <p:cNvSpPr>
            <a:spLocks noChangeArrowheads="1"/>
          </p:cNvSpPr>
          <p:nvPr/>
        </p:nvSpPr>
        <p:spPr bwMode="auto">
          <a:xfrm>
            <a:off x="3492012" y="5865936"/>
            <a:ext cx="223324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CH" altLang="hu-HU"/>
          </a:p>
        </p:txBody>
      </p:sp>
      <p:sp>
        <p:nvSpPr>
          <p:cNvPr id="227338" name="Textfeld 20"/>
          <p:cNvSpPr txBox="1">
            <a:spLocks noChangeArrowheads="1"/>
          </p:cNvSpPr>
          <p:nvPr/>
        </p:nvSpPr>
        <p:spPr bwMode="auto">
          <a:xfrm>
            <a:off x="294543" y="5156689"/>
            <a:ext cx="1982665" cy="102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477" b="1" dirty="0"/>
              <a:t>Felelős</a:t>
            </a:r>
            <a:r>
              <a:rPr lang="de-CH" altLang="hu-HU" sz="1477" b="1" dirty="0"/>
              <a:t>:</a:t>
            </a:r>
            <a:br>
              <a:rPr lang="de-CH" altLang="hu-HU" sz="1477" b="1" dirty="0"/>
            </a:br>
            <a:r>
              <a:rPr lang="hu-HU" altLang="hu-HU" sz="1477" dirty="0">
                <a:solidFill>
                  <a:schemeClr val="accent2"/>
                </a:solidFill>
              </a:rPr>
              <a:t>Vevő</a:t>
            </a:r>
            <a:r>
              <a:rPr lang="de-CH" altLang="hu-HU" sz="1477" dirty="0">
                <a:solidFill>
                  <a:schemeClr val="accent2"/>
                </a:solidFill>
              </a:rPr>
              <a:t/>
            </a:r>
            <a:br>
              <a:rPr lang="de-CH" altLang="hu-HU" sz="1477" dirty="0">
                <a:solidFill>
                  <a:schemeClr val="accent2"/>
                </a:solidFill>
              </a:rPr>
            </a:br>
            <a:r>
              <a:rPr lang="de-CH" altLang="hu-HU" sz="1477" dirty="0"/>
              <a:t>Sika </a:t>
            </a:r>
            <a:r>
              <a:rPr lang="hu-HU" altLang="hu-HU" sz="1477" dirty="0"/>
              <a:t>Műszaki Szolgálat</a:t>
            </a:r>
            <a:endParaRPr lang="de-CH" altLang="hu-HU" sz="1477" dirty="0">
              <a:solidFill>
                <a:schemeClr val="accent2"/>
              </a:solidFill>
            </a:endParaRPr>
          </a:p>
          <a:p>
            <a:pPr eaLnBrk="1" hangingPunct="1"/>
            <a:endParaRPr lang="de-CH" altLang="hu-HU" sz="2215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fld id="{74632E13-2634-4CFA-A2B2-013A32C780D1}" type="datetime3">
              <a:rPr lang="en-GB" smtClean="0"/>
              <a:pPr>
                <a:defRPr/>
              </a:pPr>
              <a:t>10 May, 2018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&amp; Other Facade Applications, V1</a:t>
            </a:r>
            <a:endParaRPr lang="de-DE" dirty="0"/>
          </a:p>
        </p:txBody>
      </p:sp>
      <p:sp>
        <p:nvSpPr>
          <p:cNvPr id="227341" name="Foliennummernplatzhalter 4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1FDE53-30F4-4233-97CA-3D30CC16131E}" type="slidenum">
              <a:rPr lang="en-GB" altLang="hu-H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</a:t>
            </a:fld>
            <a:r>
              <a:rPr lang="en-GB" altLang="hu-HU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83" name="Rechteck 82"/>
          <p:cNvSpPr/>
          <p:nvPr/>
        </p:nvSpPr>
        <p:spPr bwMode="auto">
          <a:xfrm>
            <a:off x="6877051" y="3449516"/>
            <a:ext cx="2016369" cy="108878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noFill/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latin typeface="Calibri"/>
              <a:ea typeface="Calibri"/>
            </a:endParaRPr>
          </a:p>
        </p:txBody>
      </p:sp>
      <p:sp>
        <p:nvSpPr>
          <p:cNvPr id="84" name="Rechteck 83"/>
          <p:cNvSpPr/>
          <p:nvPr/>
        </p:nvSpPr>
        <p:spPr bwMode="auto">
          <a:xfrm>
            <a:off x="4683369" y="2255228"/>
            <a:ext cx="2017835" cy="110196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noFill/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hu-HU" sz="1477" dirty="0">
                <a:latin typeface="Arial" charset="0"/>
              </a:rPr>
              <a:t>A termékek </a:t>
            </a:r>
          </a:p>
          <a:p>
            <a:pPr algn="ctr">
              <a:defRPr/>
            </a:pPr>
            <a:r>
              <a:rPr lang="hu-HU" sz="1477" dirty="0">
                <a:latin typeface="Arial" charset="0"/>
              </a:rPr>
              <a:t>felhasználásának</a:t>
            </a:r>
          </a:p>
          <a:p>
            <a:pPr algn="ctr">
              <a:defRPr/>
            </a:pPr>
            <a:r>
              <a:rPr lang="hu-HU" sz="1477" dirty="0">
                <a:latin typeface="Arial" charset="0"/>
              </a:rPr>
              <a:t> oktatása</a:t>
            </a:r>
            <a:endParaRPr lang="de-CH" sz="1477" dirty="0">
              <a:latin typeface="Arial" charset="0"/>
            </a:endParaRPr>
          </a:p>
        </p:txBody>
      </p:sp>
      <p:sp>
        <p:nvSpPr>
          <p:cNvPr id="85" name="Rechteck 84"/>
          <p:cNvSpPr/>
          <p:nvPr/>
        </p:nvSpPr>
        <p:spPr bwMode="auto">
          <a:xfrm>
            <a:off x="2475036" y="3449516"/>
            <a:ext cx="2017834" cy="108878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noFill/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latin typeface="Calibri"/>
              <a:ea typeface="Calibri"/>
            </a:endParaRPr>
          </a:p>
        </p:txBody>
      </p:sp>
      <p:sp>
        <p:nvSpPr>
          <p:cNvPr id="87" name="Rechteck 86"/>
          <p:cNvSpPr/>
          <p:nvPr/>
        </p:nvSpPr>
        <p:spPr bwMode="auto">
          <a:xfrm>
            <a:off x="6877051" y="2228851"/>
            <a:ext cx="2016369" cy="1103434"/>
          </a:xfrm>
          <a:prstGeom prst="rect">
            <a:avLst/>
          </a:prstGeom>
          <a:solidFill>
            <a:schemeClr val="accent3"/>
          </a:solidFill>
          <a:ln w="19050">
            <a:noFill/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latin typeface="Calibri"/>
              <a:ea typeface="Calibri"/>
            </a:endParaRPr>
          </a:p>
        </p:txBody>
      </p:sp>
      <p:sp>
        <p:nvSpPr>
          <p:cNvPr id="88" name="Rechteck 87"/>
          <p:cNvSpPr/>
          <p:nvPr/>
        </p:nvSpPr>
        <p:spPr bwMode="auto">
          <a:xfrm>
            <a:off x="4686300" y="3474428"/>
            <a:ext cx="2016369" cy="1063869"/>
          </a:xfrm>
          <a:prstGeom prst="rect">
            <a:avLst/>
          </a:prstGeom>
          <a:solidFill>
            <a:schemeClr val="accent3"/>
          </a:solidFill>
          <a:ln w="19050">
            <a:noFill/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latin typeface="Calibri"/>
              <a:ea typeface="Calibri"/>
            </a:endParaRPr>
          </a:p>
        </p:txBody>
      </p:sp>
      <p:sp>
        <p:nvSpPr>
          <p:cNvPr id="89" name="Rechteck 88"/>
          <p:cNvSpPr/>
          <p:nvPr/>
        </p:nvSpPr>
        <p:spPr bwMode="auto">
          <a:xfrm>
            <a:off x="2483828" y="2236177"/>
            <a:ext cx="2017834" cy="1103435"/>
          </a:xfrm>
          <a:prstGeom prst="rect">
            <a:avLst/>
          </a:prstGeom>
          <a:solidFill>
            <a:schemeClr val="accent3"/>
          </a:solidFill>
          <a:ln w="19050">
            <a:noFill/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hu-HU" sz="1477" dirty="0">
                <a:latin typeface="Arial" charset="0"/>
              </a:rPr>
              <a:t>Alapfelületek mintái, </a:t>
            </a:r>
          </a:p>
          <a:p>
            <a:pPr algn="ctr">
              <a:defRPr/>
            </a:pPr>
            <a:r>
              <a:rPr lang="hu-HU" sz="1477" dirty="0">
                <a:latin typeface="Arial" charset="0"/>
              </a:rPr>
              <a:t>megnevezése</a:t>
            </a:r>
          </a:p>
          <a:p>
            <a:pPr algn="ctr">
              <a:defRPr/>
            </a:pPr>
            <a:r>
              <a:rPr lang="hu-HU" sz="1477" dirty="0">
                <a:latin typeface="Arial" charset="0"/>
              </a:rPr>
              <a:t>( Eredetivel megegyező)</a:t>
            </a:r>
            <a:endParaRPr lang="en-US" dirty="0">
              <a:latin typeface="Arial" charset="0"/>
            </a:endParaRPr>
          </a:p>
        </p:txBody>
      </p:sp>
      <p:sp>
        <p:nvSpPr>
          <p:cNvPr id="90" name="Rechteck 89"/>
          <p:cNvSpPr/>
          <p:nvPr/>
        </p:nvSpPr>
        <p:spPr bwMode="auto">
          <a:xfrm>
            <a:off x="285751" y="2236177"/>
            <a:ext cx="2017834" cy="1103435"/>
          </a:xfrm>
          <a:prstGeom prst="rect">
            <a:avLst/>
          </a:prstGeom>
          <a:solidFill>
            <a:schemeClr val="accent3"/>
          </a:solidFill>
          <a:ln w="19050">
            <a:noFill/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latin typeface="Calibri"/>
              <a:ea typeface="Calibri"/>
            </a:endParaRPr>
          </a:p>
        </p:txBody>
      </p:sp>
      <p:sp>
        <p:nvSpPr>
          <p:cNvPr id="227349" name="Rectangle 199"/>
          <p:cNvSpPr>
            <a:spLocks noChangeArrowheads="1"/>
          </p:cNvSpPr>
          <p:nvPr/>
        </p:nvSpPr>
        <p:spPr bwMode="auto">
          <a:xfrm>
            <a:off x="2483828" y="2458916"/>
            <a:ext cx="2016369" cy="81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sp>
        <p:nvSpPr>
          <p:cNvPr id="227350" name="Rectangle 196"/>
          <p:cNvSpPr>
            <a:spLocks noChangeArrowheads="1"/>
          </p:cNvSpPr>
          <p:nvPr/>
        </p:nvSpPr>
        <p:spPr bwMode="auto">
          <a:xfrm>
            <a:off x="4686300" y="2539512"/>
            <a:ext cx="2036885" cy="68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hu-HU" sz="1477"/>
          </a:p>
        </p:txBody>
      </p:sp>
      <p:sp>
        <p:nvSpPr>
          <p:cNvPr id="227351" name="Rectangle 196"/>
          <p:cNvSpPr>
            <a:spLocks noChangeArrowheads="1"/>
          </p:cNvSpPr>
          <p:nvPr/>
        </p:nvSpPr>
        <p:spPr bwMode="auto">
          <a:xfrm>
            <a:off x="6877051" y="3865685"/>
            <a:ext cx="2016369" cy="29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77"/>
              <a:t>Garancia</a:t>
            </a:r>
            <a:endParaRPr lang="en-US" altLang="hu-HU" sz="1477"/>
          </a:p>
          <a:p>
            <a:pPr eaLnBrk="1" hangingPunct="1"/>
            <a:endParaRPr lang="en-US" altLang="hu-HU"/>
          </a:p>
        </p:txBody>
      </p:sp>
      <p:sp>
        <p:nvSpPr>
          <p:cNvPr id="227352" name="Rectangle 199"/>
          <p:cNvSpPr>
            <a:spLocks noChangeArrowheads="1"/>
          </p:cNvSpPr>
          <p:nvPr/>
        </p:nvSpPr>
        <p:spPr bwMode="auto">
          <a:xfrm>
            <a:off x="287215" y="3640016"/>
            <a:ext cx="2011974" cy="6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77"/>
              <a:t>A kialakítás leellenőrzése</a:t>
            </a:r>
          </a:p>
          <a:p>
            <a:pPr algn="ctr" eaLnBrk="1" hangingPunct="1"/>
            <a:r>
              <a:rPr lang="hu-HU" altLang="hu-HU" sz="1477"/>
              <a:t>Ragasztó méretek megadása</a:t>
            </a:r>
            <a:endParaRPr lang="en-US" altLang="hu-HU" sz="1477"/>
          </a:p>
          <a:p>
            <a:pPr eaLnBrk="1" hangingPunct="1"/>
            <a:endParaRPr lang="en-US" altLang="hu-HU"/>
          </a:p>
        </p:txBody>
      </p:sp>
      <p:sp>
        <p:nvSpPr>
          <p:cNvPr id="227353" name="Textfeld 94"/>
          <p:cNvSpPr txBox="1">
            <a:spLocks noChangeArrowheads="1"/>
          </p:cNvSpPr>
          <p:nvPr/>
        </p:nvSpPr>
        <p:spPr bwMode="auto">
          <a:xfrm>
            <a:off x="423497" y="1623646"/>
            <a:ext cx="1605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hu-HU" sz="1600" b="1" dirty="0" smtClean="0"/>
              <a:t>1.</a:t>
            </a:r>
            <a:r>
              <a:rPr lang="hu-HU" altLang="hu-HU" sz="1600" b="1" dirty="0" smtClean="0"/>
              <a:t>Tervezési fázis</a:t>
            </a:r>
            <a:endParaRPr lang="en-US" altLang="hu-HU" sz="1600" b="1" dirty="0"/>
          </a:p>
        </p:txBody>
      </p:sp>
      <p:sp>
        <p:nvSpPr>
          <p:cNvPr id="227354" name="Textfeld 95"/>
          <p:cNvSpPr txBox="1">
            <a:spLocks noChangeArrowheads="1"/>
          </p:cNvSpPr>
          <p:nvPr/>
        </p:nvSpPr>
        <p:spPr bwMode="auto">
          <a:xfrm>
            <a:off x="2699237" y="1623646"/>
            <a:ext cx="15563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hu-HU" sz="1600" b="1" dirty="0"/>
              <a:t>2. </a:t>
            </a:r>
            <a:r>
              <a:rPr lang="de-CH" altLang="hu-HU" sz="1600" b="1" dirty="0" err="1"/>
              <a:t>Tes</a:t>
            </a:r>
            <a:r>
              <a:rPr lang="hu-HU" altLang="hu-HU" sz="1600" b="1" dirty="0" err="1" smtClean="0"/>
              <a:t>zt</a:t>
            </a:r>
            <a:r>
              <a:rPr lang="hu-HU" altLang="hu-HU" sz="1600" b="1" dirty="0" smtClean="0"/>
              <a:t> fázis</a:t>
            </a:r>
            <a:endParaRPr lang="en-US" altLang="hu-HU" sz="1600" b="1" dirty="0"/>
          </a:p>
        </p:txBody>
      </p:sp>
      <p:sp>
        <p:nvSpPr>
          <p:cNvPr id="227355" name="Textfeld 96"/>
          <p:cNvSpPr txBox="1">
            <a:spLocks noChangeArrowheads="1"/>
          </p:cNvSpPr>
          <p:nvPr/>
        </p:nvSpPr>
        <p:spPr bwMode="auto">
          <a:xfrm>
            <a:off x="4841631" y="1663212"/>
            <a:ext cx="1290418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662"/>
              </a:lnSpc>
            </a:pPr>
            <a:r>
              <a:rPr lang="en-US" altLang="hu-HU" sz="1600" b="1" dirty="0"/>
              <a:t>3. </a:t>
            </a:r>
            <a:r>
              <a:rPr lang="hu-HU" altLang="hu-HU" sz="1600" b="1" dirty="0"/>
              <a:t>Kivitelezés</a:t>
            </a:r>
            <a:endParaRPr lang="en-US" altLang="hu-HU" sz="1600" b="1" dirty="0"/>
          </a:p>
        </p:txBody>
      </p:sp>
      <p:sp>
        <p:nvSpPr>
          <p:cNvPr id="227356" name="Textfeld 97"/>
          <p:cNvSpPr txBox="1">
            <a:spLocks noChangeArrowheads="1"/>
          </p:cNvSpPr>
          <p:nvPr/>
        </p:nvSpPr>
        <p:spPr bwMode="auto">
          <a:xfrm>
            <a:off x="7001608" y="1623646"/>
            <a:ext cx="15276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 sz="1600" b="1" dirty="0"/>
              <a:t>4. </a:t>
            </a:r>
            <a:r>
              <a:rPr lang="hu-HU" altLang="hu-HU" sz="1600" b="1" dirty="0" smtClean="0"/>
              <a:t>Garanciák </a:t>
            </a:r>
          </a:p>
          <a:p>
            <a:pPr eaLnBrk="1" hangingPunct="1"/>
            <a:r>
              <a:rPr lang="hu-HU" altLang="hu-HU" sz="1600" b="1" dirty="0" smtClean="0"/>
              <a:t>( ha szükséges)</a:t>
            </a:r>
            <a:endParaRPr lang="en-US" altLang="hu-HU" sz="1600" b="1" dirty="0"/>
          </a:p>
        </p:txBody>
      </p:sp>
      <p:sp>
        <p:nvSpPr>
          <p:cNvPr id="227357" name="Textfeld 98"/>
          <p:cNvSpPr txBox="1">
            <a:spLocks noChangeArrowheads="1"/>
          </p:cNvSpPr>
          <p:nvPr/>
        </p:nvSpPr>
        <p:spPr bwMode="auto">
          <a:xfrm>
            <a:off x="287215" y="2558561"/>
            <a:ext cx="2017835" cy="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77" dirty="0"/>
              <a:t>Rajzok megküldése a </a:t>
            </a:r>
            <a:r>
              <a:rPr lang="hu-HU" altLang="hu-HU" sz="1477" dirty="0" err="1"/>
              <a:t>Sika</a:t>
            </a:r>
            <a:r>
              <a:rPr lang="hu-HU" altLang="hu-HU" sz="1477" dirty="0"/>
              <a:t> </a:t>
            </a:r>
            <a:r>
              <a:rPr lang="hu-HU" altLang="hu-HU" sz="1477" dirty="0" smtClean="0"/>
              <a:t>számára az erre megadott projekt lapon</a:t>
            </a:r>
            <a:endParaRPr lang="en-US" altLang="hu-HU" sz="1477" dirty="0"/>
          </a:p>
        </p:txBody>
      </p:sp>
      <p:sp>
        <p:nvSpPr>
          <p:cNvPr id="227358" name="Rectangle 199"/>
          <p:cNvSpPr>
            <a:spLocks noChangeArrowheads="1"/>
          </p:cNvSpPr>
          <p:nvPr/>
        </p:nvSpPr>
        <p:spPr bwMode="auto">
          <a:xfrm>
            <a:off x="4686300" y="3782158"/>
            <a:ext cx="2011974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77"/>
              <a:t>Minőség ellenőrzés</a:t>
            </a:r>
            <a:endParaRPr lang="en-US" altLang="hu-HU" sz="1477"/>
          </a:p>
        </p:txBody>
      </p:sp>
      <p:sp>
        <p:nvSpPr>
          <p:cNvPr id="227359" name="Rechteck 100"/>
          <p:cNvSpPr>
            <a:spLocks noChangeArrowheads="1"/>
          </p:cNvSpPr>
          <p:nvPr/>
        </p:nvSpPr>
        <p:spPr bwMode="auto">
          <a:xfrm>
            <a:off x="6875585" y="2513136"/>
            <a:ext cx="201783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77"/>
              <a:t>A gyártás dokumentálása</a:t>
            </a:r>
            <a:endParaRPr lang="en-US" altLang="hu-HU" sz="1477"/>
          </a:p>
        </p:txBody>
      </p:sp>
      <p:sp>
        <p:nvSpPr>
          <p:cNvPr id="227360" name="Rechteck 101"/>
          <p:cNvSpPr>
            <a:spLocks noChangeArrowheads="1"/>
          </p:cNvSpPr>
          <p:nvPr/>
        </p:nvSpPr>
        <p:spPr bwMode="auto">
          <a:xfrm>
            <a:off x="2363666" y="3474428"/>
            <a:ext cx="2231780" cy="100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477"/>
              <a:t>Minták tapadástesztje</a:t>
            </a:r>
            <a:endParaRPr lang="en-US" altLang="hu-HU" sz="1477"/>
          </a:p>
          <a:p>
            <a:pPr algn="ctr" eaLnBrk="1" hangingPunct="1"/>
            <a:r>
              <a:rPr lang="hu-HU" altLang="hu-HU" sz="1477"/>
              <a:t>Kompatibilitás tesztje</a:t>
            </a:r>
          </a:p>
          <a:p>
            <a:pPr algn="ctr" eaLnBrk="1" hangingPunct="1"/>
            <a:r>
              <a:rPr lang="hu-HU" altLang="hu-HU" sz="1477"/>
              <a:t>Javaslat a felületek előkészítésére</a:t>
            </a:r>
            <a:endParaRPr lang="en-US" altLang="hu-HU" sz="1477"/>
          </a:p>
        </p:txBody>
      </p:sp>
    </p:spTree>
    <p:extLst>
      <p:ext uri="{BB962C8B-B14F-4D97-AF65-F5344CB8AC3E}">
        <p14:creationId xmlns:p14="http://schemas.microsoft.com/office/powerpoint/2010/main" val="19174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de-CH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CH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Projekt Lap a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Sika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weboldalon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EA4AB9-27F7-4985-9F81-5F5CECDE8503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7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8" name="Rechteck 7"/>
          <p:cNvSpPr/>
          <p:nvPr/>
        </p:nvSpPr>
        <p:spPr>
          <a:xfrm>
            <a:off x="329995" y="1331476"/>
            <a:ext cx="8418718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/>
              <a:t>http://ses.sika.com/en/solutions_products/services/technical_service.html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5" y="1989138"/>
            <a:ext cx="7772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323850" y="5867980"/>
            <a:ext cx="8418718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b="1" dirty="0" smtClean="0">
                <a:hlinkClick r:id="rId4"/>
              </a:rPr>
              <a:t>www.sikafacadesystems.com</a:t>
            </a:r>
            <a:r>
              <a:rPr lang="hu-HU" b="1" dirty="0" smtClean="0"/>
              <a:t>   Ide fel is tölthető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66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3" r="180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287524" y="1376772"/>
            <a:ext cx="8604956" cy="2052228"/>
          </a:xfrm>
        </p:spPr>
        <p:txBody>
          <a:bodyPr anchor="t"/>
          <a:lstStyle/>
          <a:p>
            <a:r>
              <a:rPr lang="hu-HU" dirty="0" smtClean="0">
                <a:solidFill>
                  <a:schemeClr val="bg1"/>
                </a:solidFill>
              </a:rPr>
              <a:t>Alapfelületek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de-CH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CH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A keretek anyagai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B2088220-7BA9-4358-9BCC-68241BFF9EF3}" type="datetime1">
              <a:rPr lang="de-DE" smtClean="0"/>
              <a:t>10.05.2018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Structural Sealant Glazing Application, V1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9</a:t>
            </a:fld>
            <a:r>
              <a:rPr lang="en-GB" smtClean="0"/>
              <a:t>  </a:t>
            </a:r>
            <a:endParaRPr lang="en-GB" dirty="0"/>
          </a:p>
        </p:txBody>
      </p:sp>
      <p:sp>
        <p:nvSpPr>
          <p:cNvPr id="2" name="Rechteck 1"/>
          <p:cNvSpPr/>
          <p:nvPr/>
        </p:nvSpPr>
        <p:spPr>
          <a:xfrm>
            <a:off x="323850" y="1268413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8288" lvl="1" indent="-268288">
              <a:buClr>
                <a:schemeClr val="bg2"/>
              </a:buClr>
              <a:buFont typeface="Wingdings" pitchFamily="2" charset="2"/>
              <a:buChar char="§"/>
            </a:pPr>
            <a:r>
              <a:rPr lang="en-US" altLang="en-US" sz="2000" b="1" dirty="0" smtClean="0"/>
              <a:t>Alum</a:t>
            </a:r>
            <a:r>
              <a:rPr lang="hu-HU" altLang="en-US" sz="2000" b="1" dirty="0" smtClean="0"/>
              <a:t>í</a:t>
            </a:r>
            <a:r>
              <a:rPr lang="en-US" altLang="en-US" sz="2000" b="1" dirty="0" err="1" smtClean="0"/>
              <a:t>num</a:t>
            </a:r>
            <a:r>
              <a:rPr lang="en-US" altLang="en-US" sz="2000" b="1" dirty="0"/>
              <a:t/>
            </a:r>
            <a:br>
              <a:rPr lang="en-US" altLang="en-US" sz="2000" b="1" dirty="0"/>
            </a:br>
            <a:r>
              <a:rPr lang="en-US" altLang="en-US" sz="2000" b="1" dirty="0"/>
              <a:t>	</a:t>
            </a:r>
            <a:r>
              <a:rPr lang="hu-HU" altLang="en-US" sz="2000" b="1" dirty="0" smtClean="0"/>
              <a:t>Eloxált</a:t>
            </a:r>
            <a:r>
              <a:rPr lang="en-US" altLang="en-US" sz="2000" b="1" dirty="0" smtClean="0"/>
              <a:t> </a:t>
            </a:r>
            <a:r>
              <a:rPr lang="en-US" altLang="en-US" sz="2000" b="1" dirty="0"/>
              <a:t/>
            </a:r>
            <a:br>
              <a:rPr lang="en-US" altLang="en-US" sz="2000" b="1" dirty="0"/>
            </a:br>
            <a:r>
              <a:rPr lang="en-US" altLang="en-US" sz="2000" b="1" dirty="0"/>
              <a:t>	</a:t>
            </a:r>
            <a:r>
              <a:rPr lang="en-US" altLang="en-US" sz="2000" b="1" dirty="0" smtClean="0"/>
              <a:t>Pol</a:t>
            </a:r>
            <a:r>
              <a:rPr lang="hu-HU" altLang="en-US" sz="2000" b="1" dirty="0" err="1" smtClean="0"/>
              <a:t>iészter</a:t>
            </a:r>
            <a:r>
              <a:rPr lang="hu-HU" altLang="en-US" sz="2000" b="1" dirty="0" smtClean="0"/>
              <a:t> porlakkozott</a:t>
            </a:r>
            <a:r>
              <a:rPr lang="en-US" altLang="en-US" sz="2000" b="1" dirty="0"/>
              <a:t/>
            </a:r>
            <a:br>
              <a:rPr lang="en-US" altLang="en-US" sz="2000" b="1" dirty="0"/>
            </a:br>
            <a:r>
              <a:rPr lang="en-US" altLang="en-US" sz="2000" b="1" dirty="0"/>
              <a:t>	PVDF </a:t>
            </a:r>
            <a:r>
              <a:rPr lang="hu-HU" altLang="en-US" sz="2000" b="1" dirty="0" smtClean="0"/>
              <a:t>bevonatos</a:t>
            </a:r>
            <a:r>
              <a:rPr lang="en-US" altLang="en-US" sz="2000" b="1" dirty="0"/>
              <a:t/>
            </a:r>
            <a:br>
              <a:rPr lang="en-US" altLang="en-US" sz="2000" b="1" dirty="0"/>
            </a:br>
            <a:endParaRPr lang="en-US" altLang="en-US" sz="2000" b="1" dirty="0"/>
          </a:p>
          <a:p>
            <a:pPr marL="268288" lvl="1" indent="-268288">
              <a:buClr>
                <a:schemeClr val="bg2"/>
              </a:buClr>
              <a:buFont typeface="Wingdings" pitchFamily="2" charset="2"/>
              <a:buChar char="§"/>
            </a:pPr>
            <a:r>
              <a:rPr lang="hu-HU" altLang="en-US" sz="2000" b="1" dirty="0" smtClean="0"/>
              <a:t>Rozsdamentes acél</a:t>
            </a:r>
            <a:r>
              <a:rPr lang="en-US" altLang="en-US" sz="2000" b="1" dirty="0"/>
              <a:t/>
            </a:r>
            <a:br>
              <a:rPr lang="en-US" altLang="en-US" sz="2000" b="1" dirty="0"/>
            </a:br>
            <a:endParaRPr lang="en-US" altLang="en-US" sz="2000" b="1" dirty="0"/>
          </a:p>
          <a:p>
            <a:pPr marL="268288" lvl="1" indent="-268288">
              <a:buClr>
                <a:schemeClr val="bg2"/>
              </a:buClr>
              <a:buFont typeface="Wingdings" pitchFamily="2" charset="2"/>
              <a:buChar char="§"/>
            </a:pPr>
            <a:r>
              <a:rPr lang="hu-HU" altLang="en-US" sz="2000" dirty="0" smtClean="0"/>
              <a:t>Fa</a:t>
            </a:r>
            <a:r>
              <a:rPr lang="en-US" altLang="en-US" sz="2000" dirty="0"/>
              <a:t/>
            </a:r>
            <a:br>
              <a:rPr lang="en-US" altLang="en-US" sz="2000" dirty="0"/>
            </a:br>
            <a:endParaRPr lang="en-US" altLang="en-US" sz="2000" dirty="0"/>
          </a:p>
          <a:p>
            <a:pPr marL="268288" lvl="1" indent="-268288">
              <a:buClr>
                <a:schemeClr val="bg2"/>
              </a:buClr>
              <a:buFont typeface="Wingdings" pitchFamily="2" charset="2"/>
              <a:buChar char="§"/>
            </a:pPr>
            <a:r>
              <a:rPr lang="hu-HU" altLang="en-US" sz="2000" dirty="0" err="1" smtClean="0"/>
              <a:t>Üvegszálerősítéses</a:t>
            </a:r>
            <a:r>
              <a:rPr lang="hu-HU" altLang="en-US" sz="2000" dirty="0" smtClean="0"/>
              <a:t> poliészter</a:t>
            </a:r>
            <a:r>
              <a:rPr lang="en-US" altLang="en-US" sz="2000" dirty="0" smtClean="0"/>
              <a:t> 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580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3_03_11_SIKA_PowerPoint_Titel">
  <a:themeElements>
    <a:clrScheme name="SIKA">
      <a:dk1>
        <a:sysClr val="windowText" lastClr="000000"/>
      </a:dk1>
      <a:lt1>
        <a:sysClr val="window" lastClr="FFFFFF"/>
      </a:lt1>
      <a:dk2>
        <a:srgbClr val="EF2026"/>
      </a:dk2>
      <a:lt2>
        <a:srgbClr val="FFC313"/>
      </a:lt2>
      <a:accent1>
        <a:srgbClr val="5F5F5F"/>
      </a:accent1>
      <a:accent2>
        <a:srgbClr val="8F8F8F"/>
      </a:accent2>
      <a:accent3>
        <a:srgbClr val="DADAD9"/>
      </a:accent3>
      <a:accent4>
        <a:srgbClr val="FFC313"/>
      </a:accent4>
      <a:accent5>
        <a:srgbClr val="9BCF76"/>
      </a:accent5>
      <a:accent6>
        <a:srgbClr val="82BBD2"/>
      </a:accent6>
      <a:hlink>
        <a:srgbClr val="80008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rgbClr val="4B4B4B"/>
          </a:solidFill>
          <a:round/>
          <a:headEnd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none" anchor="ctr"/>
      <a:lstStyle>
        <a:defPPr fontAlgn="auto">
          <a:spcBef>
            <a:spcPts val="0"/>
          </a:spcBef>
          <a:spcAft>
            <a:spcPts val="0"/>
          </a:spcAft>
          <a:defRPr dirty="0">
            <a:latin typeface="Calibri"/>
            <a:ea typeface="Calibri"/>
          </a:defRPr>
        </a:defPPr>
      </a:lstStyle>
    </a:spDef>
    <a:txDef>
      <a:spPr>
        <a:noFill/>
      </a:spPr>
      <a:bodyPr wrap="square" lIns="0" tIns="0" rIns="0" bIns="0" rtlCol="0">
        <a:spAutoFit/>
      </a:bodyPr>
      <a:lstStyle>
        <a:defPPr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2013_03_11_SIKA_PowerPoint_Titel</Template>
  <TotalTime>339</TotalTime>
  <Words>1820</Words>
  <Application>Microsoft Office PowerPoint</Application>
  <PresentationFormat>Diavetítés a képernyőre (4:3 oldalarány)</PresentationFormat>
  <Paragraphs>627</Paragraphs>
  <Slides>47</Slides>
  <Notes>24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4" baseType="lpstr">
      <vt:lpstr>Arial Unicode MS</vt:lpstr>
      <vt:lpstr>ＭＳ Ｐゴシック</vt:lpstr>
      <vt:lpstr>ＭＳ Ｐゴシック</vt:lpstr>
      <vt:lpstr>Arial</vt:lpstr>
      <vt:lpstr>Calibri</vt:lpstr>
      <vt:lpstr>Wingdings</vt:lpstr>
      <vt:lpstr>2013_03_11_SIKA_PowerPoint_Titel</vt:lpstr>
      <vt:lpstr>folyamatok, tesztek, hibalehetőségek Ragasztástechnikai szemszögből       </vt:lpstr>
      <vt:lpstr>PowerPoint bemutató</vt:lpstr>
      <vt:lpstr>Struktúrális üvegezés  „Nem alakzáró kapcsolat” Csak a ragasztón keresztül valósul meg az erőátadás </vt:lpstr>
      <vt:lpstr>  Anyagok &amp; sika termékek</vt:lpstr>
      <vt:lpstr>Projekt lefolyás</vt:lpstr>
      <vt:lpstr>A Homlokzati projekt lefolyása </vt:lpstr>
      <vt:lpstr>   Projekt Lap a Sika weboldalon</vt:lpstr>
      <vt:lpstr>Alapfelületek </vt:lpstr>
      <vt:lpstr>  A keretek anyagai</vt:lpstr>
      <vt:lpstr>  AnYagok: Eloxált alumínium</vt:lpstr>
      <vt:lpstr>  Anyagok: bevonatos Alumínium</vt:lpstr>
      <vt:lpstr>  Anyagok: Rozsdamentes acél </vt:lpstr>
      <vt:lpstr>  Anyagok: Üveg</vt:lpstr>
      <vt:lpstr>   Csiszolási megoldások</vt:lpstr>
      <vt:lpstr>  Anyagok : Durva felületek</vt:lpstr>
      <vt:lpstr>Segédanyagok</vt:lpstr>
      <vt:lpstr> Sika® spacer tape hd</vt:lpstr>
      <vt:lpstr> Hézagoló blokk alátámasztott esetben</vt:lpstr>
      <vt:lpstr>Rosszul méretezett ragasztó</vt:lpstr>
      <vt:lpstr>Rosszul méretezett peremzáró szilikon</vt:lpstr>
      <vt:lpstr>TesztFázis</vt:lpstr>
      <vt:lpstr> Komplex rendszer</vt:lpstr>
      <vt:lpstr>PowerPoint bemutató</vt:lpstr>
      <vt:lpstr>PowerPoint bemutató</vt:lpstr>
      <vt:lpstr>  Primer / aKtivator  Porlakkozott alumíniumon</vt:lpstr>
      <vt:lpstr> lab teszt eredmény (minta)</vt:lpstr>
      <vt:lpstr> Lab Teszt – kompatibiltás</vt:lpstr>
      <vt:lpstr> lab teszt – kompatibilitás riport  I. rész</vt:lpstr>
      <vt:lpstr>  A kompatibilitás értékelése</vt:lpstr>
      <vt:lpstr> lab teszt – kompatibilitás riport  II.rész</vt:lpstr>
      <vt:lpstr> EPDM tömítés inkompatibilitása</vt:lpstr>
      <vt:lpstr>Butyl befolyás Inkompatibilis szilikon használata távtartó rögzítéshez </vt:lpstr>
      <vt:lpstr>Kivitelezési fázis</vt:lpstr>
      <vt:lpstr>  Munkaterület körülményei ( Üzem)</vt:lpstr>
      <vt:lpstr> Felület előkészítés Általában, teszTriport alapján egyéni felületelőkészítés kerülhet előírásra</vt:lpstr>
      <vt:lpstr> Hordós kiszerelések</vt:lpstr>
      <vt:lpstr>Sika minőségbiztosítás </vt:lpstr>
      <vt:lpstr> Keverési minőség: lepke teszt</vt:lpstr>
      <vt:lpstr> Keverési minőség: Üveglap teszt</vt:lpstr>
      <vt:lpstr> Nyitott idő 2K anyagok </vt:lpstr>
      <vt:lpstr>A hőmérséklet hatása a nyitott időre  Sikasil® SG-500</vt:lpstr>
      <vt:lpstr> Bőrösödési idő 1 K anyagok</vt:lpstr>
      <vt:lpstr> Minőségbiztosítás kikötés után</vt:lpstr>
      <vt:lpstr>  „Kiüvegezés”</vt:lpstr>
      <vt:lpstr>Szállítási idők</vt:lpstr>
      <vt:lpstr> WS (Időjárásálló szilikon) nyitott fugákhoz</vt:lpstr>
      <vt:lpstr>PowerPoint bemutató</vt:lpstr>
    </vt:vector>
  </TitlesOfParts>
  <Company>Sika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for industry &amp; Automotive Presentations</dc:title>
  <dc:creator>Doebbel Florian</dc:creator>
  <cp:lastModifiedBy>Gabor Farkas</cp:lastModifiedBy>
  <cp:revision>820</cp:revision>
  <cp:lastPrinted>2014-01-15T07:34:27Z</cp:lastPrinted>
  <dcterms:created xsi:type="dcterms:W3CDTF">2013-04-01T20:00:13Z</dcterms:created>
  <dcterms:modified xsi:type="dcterms:W3CDTF">2018-05-10T10:23:47Z</dcterms:modified>
</cp:coreProperties>
</file>