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8118-5433-443A-A832-ECBDB69AA936}" type="datetimeFigureOut">
              <a:rPr lang="hu-HU" smtClean="0"/>
              <a:t>2012.11.12.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AAFAE-A218-4BCC-A13D-AECD017FE18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1772816"/>
            <a:ext cx="7126560" cy="1470025"/>
          </a:xfrm>
        </p:spPr>
        <p:txBody>
          <a:bodyPr/>
          <a:lstStyle/>
          <a:p>
            <a:r>
              <a:rPr lang="hu-HU" dirty="0" smtClean="0"/>
              <a:t>Makrogazdasági kilátások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23728" y="3573016"/>
            <a:ext cx="5864696" cy="1752600"/>
          </a:xfrm>
        </p:spPr>
        <p:txBody>
          <a:bodyPr/>
          <a:lstStyle/>
          <a:p>
            <a:r>
              <a:rPr lang="hu-HU" dirty="0" smtClean="0"/>
              <a:t>ALUTA konferencia </a:t>
            </a:r>
          </a:p>
          <a:p>
            <a:r>
              <a:rPr lang="hu-HU" dirty="0" smtClean="0"/>
              <a:t>2012. november 12.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/>
          <a:lstStyle/>
          <a:p>
            <a:r>
              <a:rPr lang="hu-HU" dirty="0" smtClean="0"/>
              <a:t>Nemzetközi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2132856"/>
            <a:ext cx="7859216" cy="3993307"/>
          </a:xfrm>
        </p:spPr>
        <p:txBody>
          <a:bodyPr/>
          <a:lstStyle/>
          <a:p>
            <a:r>
              <a:rPr lang="hu-HU" dirty="0" err="1" smtClean="0"/>
              <a:t>Eurózóna</a:t>
            </a:r>
            <a:r>
              <a:rPr lang="hu-HU" dirty="0" smtClean="0"/>
              <a:t> adósságválsága mélyült</a:t>
            </a:r>
          </a:p>
          <a:p>
            <a:r>
              <a:rPr lang="hu-HU" dirty="0" smtClean="0"/>
              <a:t>EKB állampapír-vásárlással időt nyer</a:t>
            </a:r>
          </a:p>
          <a:p>
            <a:r>
              <a:rPr lang="hu-HU" dirty="0" smtClean="0"/>
              <a:t>USA-ban megkezdődhet a kiigazítás</a:t>
            </a:r>
          </a:p>
          <a:p>
            <a:r>
              <a:rPr lang="hu-HU" dirty="0" smtClean="0"/>
              <a:t>Fed pénznyomtatással időt nyer, de ez átmeneti utána recessziós veszély</a:t>
            </a:r>
          </a:p>
          <a:p>
            <a:r>
              <a:rPr lang="hu-HU" dirty="0" smtClean="0"/>
              <a:t>Fejlett országokban pénzpiaci helyzet átmenetileg stabil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lesz veled euró?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Euró oka: Franciaország a német egyesítés miatt a gazdasági centrumbeli helyzetét szerette volna megtartani és </a:t>
            </a:r>
            <a:r>
              <a:rPr lang="hu-HU" dirty="0" err="1" smtClean="0"/>
              <a:t>euróövezetet</a:t>
            </a:r>
            <a:r>
              <a:rPr lang="hu-HU" dirty="0" smtClean="0"/>
              <a:t> világhatalommá tenni</a:t>
            </a:r>
          </a:p>
          <a:p>
            <a:r>
              <a:rPr lang="hu-HU" dirty="0" smtClean="0"/>
              <a:t>Ez megtört, kisebb </a:t>
            </a:r>
            <a:r>
              <a:rPr lang="hu-HU" dirty="0" err="1" smtClean="0"/>
              <a:t>eurózóna</a:t>
            </a:r>
            <a:r>
              <a:rPr lang="hu-HU" dirty="0" smtClean="0"/>
              <a:t> lehetősége (</a:t>
            </a:r>
            <a:r>
              <a:rPr lang="hu-HU" dirty="0" err="1" smtClean="0"/>
              <a:t>német-benelux-osztrák-szlovák-finn</a:t>
            </a:r>
            <a:r>
              <a:rPr lang="hu-HU" dirty="0" smtClean="0"/>
              <a:t> régió, </a:t>
            </a:r>
            <a:r>
              <a:rPr lang="hu-HU" dirty="0" err="1" smtClean="0"/>
              <a:t>Franciao</a:t>
            </a:r>
            <a:r>
              <a:rPr lang="hu-HU" dirty="0" smtClean="0"/>
              <a:t>. kérdéses)</a:t>
            </a:r>
          </a:p>
          <a:p>
            <a:r>
              <a:rPr lang="hu-HU" dirty="0" smtClean="0"/>
              <a:t>IMF, ECB, EB: politikai háttérirányítás, ortodox adósságkezelés kevéssé működik, </a:t>
            </a:r>
          </a:p>
          <a:p>
            <a:r>
              <a:rPr lang="hu-HU" dirty="0" smtClean="0"/>
              <a:t>magyar példa veszélye, mint alternatív válságkezelés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738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Magyarországi helyzetkép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Kormányzat szja csökkentését 2012-ben már nem fedezi a nyugdíjpénztári vagyon felélése</a:t>
            </a:r>
          </a:p>
          <a:p>
            <a:r>
              <a:rPr lang="hu-HU" dirty="0" smtClean="0"/>
              <a:t>GDP 2,5%-os hiánycsökkentés (közszféra, új adók, 27%-os áfa stb.), ez 1,2%-os recessziós hatás</a:t>
            </a:r>
          </a:p>
          <a:p>
            <a:r>
              <a:rPr lang="hu-HU" dirty="0" smtClean="0"/>
              <a:t>Export vezérelt növekedés leállt</a:t>
            </a:r>
          </a:p>
          <a:p>
            <a:r>
              <a:rPr lang="hu-HU" dirty="0" smtClean="0"/>
              <a:t>Fogyasztás és beruházás is kissé zsugorodik</a:t>
            </a:r>
          </a:p>
          <a:p>
            <a:r>
              <a:rPr lang="hu-HU" dirty="0" smtClean="0"/>
              <a:t>Vita: eladósodást hitelekkel kezelni?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043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Kormányzati gazdaságpolitika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Célok: versenyképesség és családtámogatás, átmenetileg </a:t>
            </a:r>
            <a:r>
              <a:rPr lang="hu-HU" dirty="0" err="1" smtClean="0"/>
              <a:t>unortodox</a:t>
            </a:r>
            <a:r>
              <a:rPr lang="hu-HU" dirty="0" smtClean="0"/>
              <a:t> eszközökkel, hosszabb távon növekedésből fedezve</a:t>
            </a:r>
          </a:p>
          <a:p>
            <a:r>
              <a:rPr lang="hu-HU" dirty="0" smtClean="0"/>
              <a:t>Növekedés helyett stagnálás várható (exportpiacok stagnálnak, belföldi keresletet az adósságteher nyomja)</a:t>
            </a:r>
          </a:p>
          <a:p>
            <a:r>
              <a:rPr lang="hu-HU" dirty="0" smtClean="0"/>
              <a:t>Eszközök: </a:t>
            </a:r>
            <a:r>
              <a:rPr lang="hu-HU" dirty="0" err="1" smtClean="0"/>
              <a:t>unortodox</a:t>
            </a:r>
            <a:r>
              <a:rPr lang="hu-HU" dirty="0" smtClean="0"/>
              <a:t> eszközök meghosszabbítása és adósságleépítés (önkormányzatok)</a:t>
            </a:r>
          </a:p>
          <a:p>
            <a:r>
              <a:rPr lang="hu-HU" dirty="0" smtClean="0"/>
              <a:t>Munkaerőpiacon kedvező változások -&gt; kínálati gazdaságpolitika, de kérdéses lesz-e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308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kilátások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Pártstruktúra olasz mintát követ</a:t>
            </a:r>
          </a:p>
          <a:p>
            <a:r>
              <a:rPr lang="hu-HU" dirty="0" smtClean="0"/>
              <a:t>Gazdasági keret: EU nem engedi a hagyományos választási költségvetést</a:t>
            </a:r>
          </a:p>
          <a:p>
            <a:r>
              <a:rPr lang="hu-HU" dirty="0" smtClean="0"/>
              <a:t>Új kormánynak </a:t>
            </a:r>
            <a:r>
              <a:rPr lang="hu-HU" dirty="0" err="1" smtClean="0"/>
              <a:t>unortodox</a:t>
            </a:r>
            <a:r>
              <a:rPr lang="hu-HU" dirty="0" smtClean="0"/>
              <a:t> eszközöket ki kell váltania, kb. GDP 2%-a, 600 </a:t>
            </a:r>
            <a:r>
              <a:rPr lang="hu-HU" dirty="0" err="1" smtClean="0"/>
              <a:t>mrd</a:t>
            </a:r>
            <a:r>
              <a:rPr lang="hu-HU" dirty="0" smtClean="0"/>
              <a:t> forint</a:t>
            </a:r>
          </a:p>
          <a:p>
            <a:r>
              <a:rPr lang="hu-HU" dirty="0" err="1" smtClean="0"/>
              <a:t>Unortodox</a:t>
            </a:r>
            <a:r>
              <a:rPr lang="hu-HU" dirty="0" smtClean="0"/>
              <a:t> válságkezelés eredménye?</a:t>
            </a:r>
          </a:p>
          <a:p>
            <a:r>
              <a:rPr lang="hu-HU" dirty="0" smtClean="0"/>
              <a:t>Egészségügy (1 biztosító, több szolgáltató)</a:t>
            </a:r>
          </a:p>
          <a:p>
            <a:r>
              <a:rPr lang="hu-HU" dirty="0" smtClean="0"/>
              <a:t>Nyugdíjrendszer (elosztási és fenntarthatósági paraméter)</a:t>
            </a:r>
          </a:p>
        </p:txBody>
      </p:sp>
    </p:spTree>
    <p:extLst>
      <p:ext uri="{BB962C8B-B14F-4D97-AF65-F5344CB8AC3E}">
        <p14:creationId xmlns:p14="http://schemas.microsoft.com/office/powerpoint/2010/main" val="1865206213"/>
      </p:ext>
    </p:extLst>
  </p:cSld>
  <p:clrMapOvr>
    <a:masterClrMapping/>
  </p:clrMapOvr>
</p:sld>
</file>

<file path=ppt/theme/theme1.xml><?xml version="1.0" encoding="utf-8"?>
<a:theme xmlns:a="http://schemas.openxmlformats.org/drawingml/2006/main" name="Gazdaságkutat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Gazdaságkutató</Template>
  <TotalTime>43</TotalTime>
  <Words>254</Words>
  <Application>Microsoft Office PowerPoint</Application>
  <PresentationFormat>Diavetítés a képernyőre (4:3 oldalarány)</PresentationFormat>
  <Paragraphs>32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Gazdaságkutató</vt:lpstr>
      <vt:lpstr>Makrogazdasági kilátások</vt:lpstr>
      <vt:lpstr>Nemzetközi háttér</vt:lpstr>
      <vt:lpstr>Mi lesz veled euró?</vt:lpstr>
      <vt:lpstr>Magyarországi helyzetkép</vt:lpstr>
      <vt:lpstr>Kormányzati gazdaságpolitika</vt:lpstr>
      <vt:lpstr>Magyar kilátások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Makrogazdasági kilátások</dc:title>
  <dc:creator>BARCZA Gyorgy</dc:creator>
  <cp:lastModifiedBy>BARCZA Gyorgy</cp:lastModifiedBy>
  <cp:revision>5</cp:revision>
  <dcterms:created xsi:type="dcterms:W3CDTF">2012-11-12T10:21:34Z</dcterms:created>
  <dcterms:modified xsi:type="dcterms:W3CDTF">2012-11-12T11:04:36Z</dcterms:modified>
</cp:coreProperties>
</file>